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notesSlides/notesSlide1.xml" ContentType="application/vnd.openxmlformats-officedocument.presentationml.notesSlide+xml"/>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89B1A"/>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A433"/>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rgbClr val="E8A433"/>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ph type="sldImg"/>
          </p:nvPr>
        </p:nvSpPr>
        <p:spPr>
          <a:xfrm>
            <a:off x="1143000" y="685800"/>
            <a:ext cx="4572000" cy="3429000"/>
          </a:xfrm>
          <a:prstGeom prst="rect">
            <a:avLst/>
          </a:prstGeom>
        </p:spPr>
        <p:txBody>
          <a:bodyPr/>
          <a:lstStyle/>
          <a:p>
            <a:pPr lvl="0"/>
          </a:p>
        </p:txBody>
      </p:sp>
      <p:sp>
        <p:nvSpPr>
          <p:cNvPr id="52" name="Shape 5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825500">
      <a:defRPr sz="2200">
        <a:latin typeface="Lucida Grande"/>
        <a:ea typeface="Lucida Grande"/>
        <a:cs typeface="Lucida Grande"/>
        <a:sym typeface="Lucida Grande"/>
      </a:defRPr>
    </a:lvl1pPr>
    <a:lvl2pPr indent="228600" defTabSz="825500">
      <a:defRPr sz="2200">
        <a:latin typeface="Lucida Grande"/>
        <a:ea typeface="Lucida Grande"/>
        <a:cs typeface="Lucida Grande"/>
        <a:sym typeface="Lucida Grande"/>
      </a:defRPr>
    </a:lvl2pPr>
    <a:lvl3pPr indent="457200" defTabSz="825500">
      <a:defRPr sz="2200">
        <a:latin typeface="Lucida Grande"/>
        <a:ea typeface="Lucida Grande"/>
        <a:cs typeface="Lucida Grande"/>
        <a:sym typeface="Lucida Grande"/>
      </a:defRPr>
    </a:lvl3pPr>
    <a:lvl4pPr indent="685800" defTabSz="825500">
      <a:defRPr sz="2200">
        <a:latin typeface="Lucida Grande"/>
        <a:ea typeface="Lucida Grande"/>
        <a:cs typeface="Lucida Grande"/>
        <a:sym typeface="Lucida Grande"/>
      </a:defRPr>
    </a:lvl4pPr>
    <a:lvl5pPr indent="914400" defTabSz="825500">
      <a:defRPr sz="2200">
        <a:latin typeface="Lucida Grande"/>
        <a:ea typeface="Lucida Grande"/>
        <a:cs typeface="Lucida Grande"/>
        <a:sym typeface="Lucida Grande"/>
      </a:defRPr>
    </a:lvl5pPr>
    <a:lvl6pPr indent="1143000" defTabSz="825500">
      <a:defRPr sz="2200">
        <a:latin typeface="Lucida Grande"/>
        <a:ea typeface="Lucida Grande"/>
        <a:cs typeface="Lucida Grande"/>
        <a:sym typeface="Lucida Grande"/>
      </a:defRPr>
    </a:lvl6pPr>
    <a:lvl7pPr indent="1371600" defTabSz="825500">
      <a:defRPr sz="2200">
        <a:latin typeface="Lucida Grande"/>
        <a:ea typeface="Lucida Grande"/>
        <a:cs typeface="Lucida Grande"/>
        <a:sym typeface="Lucida Grande"/>
      </a:defRPr>
    </a:lvl7pPr>
    <a:lvl8pPr indent="1600200" defTabSz="825500">
      <a:defRPr sz="2200">
        <a:latin typeface="Lucida Grande"/>
        <a:ea typeface="Lucida Grande"/>
        <a:cs typeface="Lucida Grande"/>
        <a:sym typeface="Lucida Grande"/>
      </a:defRPr>
    </a:lvl8pPr>
    <a:lvl9pPr indent="1828800" defTabSz="82550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lvl="0"/>
          </a:p>
        </p:txBody>
      </p:sp>
      <p:sp>
        <p:nvSpPr>
          <p:cNvPr id="245" name="Shape 245"/>
          <p:cNvSpPr/>
          <p:nvPr>
            <p:ph type="body" sz="quarter" idx="1"/>
          </p:nvPr>
        </p:nvSpPr>
        <p:spPr>
          <a:prstGeom prst="rect">
            <a:avLst/>
          </a:prstGeom>
        </p:spPr>
        <p:txBody>
          <a:bodyPr/>
          <a:lstStyle>
            <a:lvl1pPr marL="45155" marR="45155" defTabSz="508000">
              <a:spcBef>
                <a:spcPts val="500"/>
              </a:spcBef>
              <a:buClr>
                <a:srgbClr val="000000"/>
              </a:buClr>
              <a:buFont typeface="Times New Roman"/>
              <a:defRPr sz="2000">
                <a:uFill>
                  <a:solidFill/>
                </a:uFill>
                <a:latin typeface="Times New Roman"/>
                <a:ea typeface="Times New Roman"/>
                <a:cs typeface="Times New Roman"/>
                <a:sym typeface="Times New Roman"/>
              </a:defRPr>
            </a:lvl1pPr>
          </a:lstStyle>
          <a:p>
            <a:pPr lvl="0">
              <a:defRPr sz="1800">
                <a:uFillTx/>
              </a:defRPr>
            </a:pPr>
            <a:r>
              <a:rPr sz="2000">
                <a:uFill>
                  <a:solidFill/>
                </a:uFill>
              </a:rPr>
              <a:t>Explain:</a:t>
            </a:r>
            <a:endParaRPr sz="2000">
              <a:uFill>
                <a:solidFill/>
              </a:uFill>
            </a:endParaR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2387600" y="2311400"/>
            <a:ext cx="19621500" cy="4648200"/>
          </a:xfrm>
          <a:prstGeom prst="rect">
            <a:avLst/>
          </a:prstGeom>
        </p:spPr>
        <p:txBody>
          <a:bodyPr lIns="0" tIns="0" rIns="0" bIns="0" anchor="b"/>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6" name="Shape 6"/>
          <p:cNvSpPr/>
          <p:nvPr>
            <p:ph type="body" idx="1"/>
          </p:nvPr>
        </p:nvSpPr>
        <p:spPr>
          <a:xfrm>
            <a:off x="2387600" y="7073900"/>
            <a:ext cx="19621500" cy="1587500"/>
          </a:xfrm>
          <a:prstGeom prst="rect">
            <a:avLst/>
          </a:prstGeom>
        </p:spPr>
        <p:txBody>
          <a:bodyPr lIns="0" tIns="0" rIns="0" bIns="0" anchor="t"/>
          <a:lstStyle>
            <a:lvl1pPr marL="0" indent="0" algn="ctr" defTabSz="825500">
              <a:spcBef>
                <a:spcPts val="0"/>
              </a:spcBef>
              <a:buClrTx/>
              <a:buFontTx/>
              <a:defRPr sz="4800">
                <a:uFillTx/>
                <a:latin typeface="+mj-lt"/>
                <a:ea typeface="+mj-ea"/>
                <a:cs typeface="+mj-cs"/>
                <a:sym typeface="Gill Sans"/>
              </a:defRPr>
            </a:lvl1pPr>
            <a:lvl2pPr marL="0" indent="0" algn="ctr" defTabSz="825500">
              <a:spcBef>
                <a:spcPts val="0"/>
              </a:spcBef>
              <a:buClrTx/>
              <a:buFontTx/>
              <a:defRPr sz="4800">
                <a:uFillTx/>
                <a:latin typeface="+mj-lt"/>
                <a:ea typeface="+mj-ea"/>
                <a:cs typeface="+mj-cs"/>
                <a:sym typeface="Gill Sans"/>
              </a:defRPr>
            </a:lvl2pPr>
            <a:lvl3pPr marL="0" indent="0" algn="ctr" defTabSz="825500">
              <a:spcBef>
                <a:spcPts val="0"/>
              </a:spcBef>
              <a:buClrTx/>
              <a:buFontTx/>
              <a:defRPr sz="4800">
                <a:uFillTx/>
                <a:latin typeface="+mj-lt"/>
                <a:ea typeface="+mj-ea"/>
                <a:cs typeface="+mj-cs"/>
                <a:sym typeface="Gill Sans"/>
              </a:defRPr>
            </a:lvl3pPr>
            <a:lvl4pPr marL="0" indent="0" algn="ctr" defTabSz="825500">
              <a:spcBef>
                <a:spcPts val="0"/>
              </a:spcBef>
              <a:buClrTx/>
              <a:buFontTx/>
              <a:defRPr sz="4800">
                <a:uFillTx/>
                <a:latin typeface="+mj-lt"/>
                <a:ea typeface="+mj-ea"/>
                <a:cs typeface="+mj-cs"/>
                <a:sym typeface="Gill Sans"/>
              </a:defRPr>
            </a:lvl4pPr>
            <a:lvl5pPr marL="0" indent="0" algn="ctr" defTabSz="825500">
              <a:spcBef>
                <a:spcPts val="0"/>
              </a:spcBef>
              <a:buClrTx/>
              <a:buFontTx/>
              <a:defRPr sz="4800">
                <a:uFillTx/>
                <a:latin typeface="+mj-lt"/>
                <a:ea typeface="+mj-ea"/>
                <a:cs typeface="+mj-cs"/>
                <a:sym typeface="Gill Sans"/>
              </a:defRPr>
            </a:lvl5pPr>
          </a:lstStyle>
          <a:p>
            <a:pPr lvl="0">
              <a:defRPr sz="1800">
                <a:solidFill>
                  <a:srgbClr val="000000"/>
                </a:solidFill>
              </a:defRPr>
            </a:pPr>
            <a:r>
              <a:rPr sz="4800">
                <a:solidFill>
                  <a:srgbClr val="FFFFFF"/>
                </a:solidFill>
              </a:rPr>
              <a:t>Body Level One</a:t>
            </a:r>
            <a:endParaRPr sz="48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4800">
                <a:solidFill>
                  <a:srgbClr val="FFFFFF"/>
                </a:solidFill>
              </a:rPr>
              <a:t>Body Level Three</a:t>
            </a:r>
            <a:endParaRPr sz="4800">
              <a:solidFill>
                <a:srgbClr val="FFFFFF"/>
              </a:solidFill>
            </a:endParaRPr>
          </a:p>
          <a:p>
            <a:pPr lvl="3">
              <a:defRPr sz="1800">
                <a:solidFill>
                  <a:srgbClr val="000000"/>
                </a:solidFill>
              </a:defRPr>
            </a:pPr>
            <a:r>
              <a:rPr sz="4800">
                <a:solidFill>
                  <a:srgbClr val="FFFFFF"/>
                </a:solidFill>
              </a:rPr>
              <a:t>Body Level Four</a:t>
            </a:r>
            <a:endParaRPr sz="4800">
              <a:solidFill>
                <a:srgbClr val="FFFFFF"/>
              </a:solidFill>
            </a:endParaRPr>
          </a:p>
          <a:p>
            <a:pPr lvl="4">
              <a:defRPr sz="1800">
                <a:solidFill>
                  <a:srgbClr val="000000"/>
                </a:solidFill>
              </a:defRPr>
            </a:pPr>
            <a:r>
              <a:rPr sz="4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 name="Shape 25"/>
          <p:cNvSpPr/>
          <p:nvPr>
            <p:ph type="title"/>
          </p:nvPr>
        </p:nvSpPr>
        <p:spPr>
          <a:xfrm>
            <a:off x="1206500" y="2159000"/>
            <a:ext cx="11010900" cy="4648200"/>
          </a:xfrm>
          <a:prstGeom prst="rect">
            <a:avLst/>
          </a:prstGeom>
        </p:spPr>
        <p:txBody>
          <a:bodyPr lIns="0" tIns="0" rIns="0" bIns="0" anchor="b"/>
          <a:lstStyle>
            <a:lvl1pPr defTabSz="825500">
              <a:defRPr sz="9600">
                <a:uFillTx/>
                <a:latin typeface="+mj-lt"/>
                <a:ea typeface="+mj-ea"/>
                <a:cs typeface="+mj-cs"/>
                <a:sym typeface="Gill Sans"/>
              </a:defRPr>
            </a:lvl1pPr>
          </a:lstStyle>
          <a:p>
            <a:pPr lvl="0">
              <a:defRPr sz="1800">
                <a:solidFill>
                  <a:srgbClr val="000000"/>
                </a:solidFill>
              </a:defRPr>
            </a:pPr>
            <a:r>
              <a:rPr sz="9600">
                <a:solidFill>
                  <a:srgbClr val="FFFFFF"/>
                </a:solidFill>
              </a:rPr>
              <a:t>Title Text</a:t>
            </a:r>
          </a:p>
        </p:txBody>
      </p:sp>
      <p:sp>
        <p:nvSpPr>
          <p:cNvPr id="26" name="Shape 26"/>
          <p:cNvSpPr/>
          <p:nvPr>
            <p:ph type="body" idx="1"/>
          </p:nvPr>
        </p:nvSpPr>
        <p:spPr>
          <a:xfrm>
            <a:off x="1206500" y="6896100"/>
            <a:ext cx="11010900" cy="4648200"/>
          </a:xfrm>
          <a:prstGeom prst="rect">
            <a:avLst/>
          </a:prstGeom>
        </p:spPr>
        <p:txBody>
          <a:bodyPr lIns="0" tIns="0" rIns="0" bIns="0" anchor="t"/>
          <a:lstStyle>
            <a:lvl1pPr marL="0" indent="0" algn="ctr" defTabSz="825500">
              <a:spcBef>
                <a:spcPts val="0"/>
              </a:spcBef>
              <a:buClrTx/>
              <a:buFontTx/>
              <a:defRPr sz="4200">
                <a:uFillTx/>
                <a:latin typeface="+mj-lt"/>
                <a:ea typeface="+mj-ea"/>
                <a:cs typeface="+mj-cs"/>
                <a:sym typeface="Gill Sans"/>
              </a:defRPr>
            </a:lvl1pPr>
            <a:lvl2pPr marL="0" indent="0" algn="ctr" defTabSz="825500">
              <a:spcBef>
                <a:spcPts val="0"/>
              </a:spcBef>
              <a:buClrTx/>
              <a:buFontTx/>
              <a:defRPr sz="4200">
                <a:uFillTx/>
                <a:latin typeface="+mj-lt"/>
                <a:ea typeface="+mj-ea"/>
                <a:cs typeface="+mj-cs"/>
                <a:sym typeface="Gill Sans"/>
              </a:defRPr>
            </a:lvl2pPr>
            <a:lvl3pPr marL="0" indent="0" algn="ctr" defTabSz="825500">
              <a:spcBef>
                <a:spcPts val="0"/>
              </a:spcBef>
              <a:buClrTx/>
              <a:buFontTx/>
              <a:defRPr sz="4200">
                <a:uFillTx/>
                <a:latin typeface="+mj-lt"/>
                <a:ea typeface="+mj-ea"/>
                <a:cs typeface="+mj-cs"/>
                <a:sym typeface="Gill Sans"/>
              </a:defRPr>
            </a:lvl3pPr>
            <a:lvl4pPr marL="0" indent="0" algn="ctr" defTabSz="825500">
              <a:spcBef>
                <a:spcPts val="0"/>
              </a:spcBef>
              <a:buClrTx/>
              <a:buFontTx/>
              <a:defRPr sz="4200">
                <a:uFillTx/>
                <a:latin typeface="+mj-lt"/>
                <a:ea typeface="+mj-ea"/>
                <a:cs typeface="+mj-cs"/>
                <a:sym typeface="Gill Sans"/>
              </a:defRPr>
            </a:lvl4pPr>
            <a:lvl5pPr marL="0" indent="0" algn="ctr" defTabSz="825500">
              <a:spcBef>
                <a:spcPts val="0"/>
              </a:spcBef>
              <a:buClrTx/>
              <a:buFontTx/>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 name="Shape 28"/>
          <p:cNvSpPr/>
          <p:nvPr>
            <p:ph type="title"/>
          </p:nvPr>
        </p:nvSpPr>
        <p:spPr>
          <a:xfrm>
            <a:off x="1206500" y="2159000"/>
            <a:ext cx="11010900" cy="4648200"/>
          </a:xfrm>
          <a:prstGeom prst="rect">
            <a:avLst/>
          </a:prstGeom>
        </p:spPr>
        <p:txBody>
          <a:bodyPr lIns="0" tIns="0" rIns="0" bIns="0" anchor="b"/>
          <a:lstStyle>
            <a:lvl1pPr defTabSz="825500">
              <a:defRPr sz="9600">
                <a:uFillTx/>
                <a:latin typeface="+mj-lt"/>
                <a:ea typeface="+mj-ea"/>
                <a:cs typeface="+mj-cs"/>
                <a:sym typeface="Gill Sans"/>
              </a:defRPr>
            </a:lvl1pPr>
          </a:lstStyle>
          <a:p>
            <a:pPr lvl="0">
              <a:defRPr sz="1800">
                <a:solidFill>
                  <a:srgbClr val="000000"/>
                </a:solidFill>
              </a:defRPr>
            </a:pPr>
            <a:r>
              <a:rPr sz="9600">
                <a:solidFill>
                  <a:srgbClr val="FFFFFF"/>
                </a:solidFill>
              </a:rPr>
              <a:t>Title Text</a:t>
            </a:r>
          </a:p>
        </p:txBody>
      </p:sp>
      <p:sp>
        <p:nvSpPr>
          <p:cNvPr id="29" name="Shape 29"/>
          <p:cNvSpPr/>
          <p:nvPr>
            <p:ph type="body" idx="1"/>
          </p:nvPr>
        </p:nvSpPr>
        <p:spPr>
          <a:xfrm>
            <a:off x="1206500" y="6896100"/>
            <a:ext cx="11010900" cy="4648200"/>
          </a:xfrm>
          <a:prstGeom prst="rect">
            <a:avLst/>
          </a:prstGeom>
        </p:spPr>
        <p:txBody>
          <a:bodyPr lIns="0" tIns="0" rIns="0" bIns="0" anchor="t"/>
          <a:lstStyle>
            <a:lvl1pPr marL="0" indent="0" algn="ctr" defTabSz="825500">
              <a:spcBef>
                <a:spcPts val="0"/>
              </a:spcBef>
              <a:buClrTx/>
              <a:buFontTx/>
              <a:defRPr sz="4200">
                <a:uFillTx/>
                <a:latin typeface="+mj-lt"/>
                <a:ea typeface="+mj-ea"/>
                <a:cs typeface="+mj-cs"/>
                <a:sym typeface="Gill Sans"/>
              </a:defRPr>
            </a:lvl1pPr>
            <a:lvl2pPr marL="0" indent="0" algn="ctr" defTabSz="825500">
              <a:spcBef>
                <a:spcPts val="0"/>
              </a:spcBef>
              <a:buClrTx/>
              <a:buFontTx/>
              <a:defRPr sz="4200">
                <a:uFillTx/>
                <a:latin typeface="+mj-lt"/>
                <a:ea typeface="+mj-ea"/>
                <a:cs typeface="+mj-cs"/>
                <a:sym typeface="Gill Sans"/>
              </a:defRPr>
            </a:lvl2pPr>
            <a:lvl3pPr marL="0" indent="0" algn="ctr" defTabSz="825500">
              <a:spcBef>
                <a:spcPts val="0"/>
              </a:spcBef>
              <a:buClrTx/>
              <a:buFontTx/>
              <a:defRPr sz="4200">
                <a:uFillTx/>
                <a:latin typeface="+mj-lt"/>
                <a:ea typeface="+mj-ea"/>
                <a:cs typeface="+mj-cs"/>
                <a:sym typeface="Gill Sans"/>
              </a:defRPr>
            </a:lvl3pPr>
            <a:lvl4pPr marL="0" indent="0" algn="ctr" defTabSz="825500">
              <a:spcBef>
                <a:spcPts val="0"/>
              </a:spcBef>
              <a:buClrTx/>
              <a:buFontTx/>
              <a:defRPr sz="4200">
                <a:uFillTx/>
                <a:latin typeface="+mj-lt"/>
                <a:ea typeface="+mj-ea"/>
                <a:cs typeface="+mj-cs"/>
                <a:sym typeface="Gill Sans"/>
              </a:defRPr>
            </a:lvl4pPr>
            <a:lvl5pPr marL="0" indent="0" algn="ctr" defTabSz="825500">
              <a:spcBef>
                <a:spcPts val="0"/>
              </a:spcBef>
              <a:buClrTx/>
              <a:buFontTx/>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 name="Shape 31"/>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32" name="Shape 32"/>
          <p:cNvSpPr/>
          <p:nvPr>
            <p:ph type="body" idx="1"/>
          </p:nvPr>
        </p:nvSpPr>
        <p:spPr>
          <a:xfrm>
            <a:off x="2387600" y="3886200"/>
            <a:ext cx="9448800" cy="8039100"/>
          </a:xfrm>
          <a:prstGeom prst="rect">
            <a:avLst/>
          </a:prstGeom>
        </p:spPr>
        <p:txBody>
          <a:bodyPr lIns="50800" tIns="50800" rIns="50800" bIns="50800"/>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hape 34"/>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35" name="Shape 35"/>
          <p:cNvSpPr/>
          <p:nvPr>
            <p:ph type="body" idx="1"/>
          </p:nvPr>
        </p:nvSpPr>
        <p:spPr>
          <a:xfrm>
            <a:off x="2387600" y="3886200"/>
            <a:ext cx="9448800" cy="8039100"/>
          </a:xfrm>
          <a:prstGeom prst="rect">
            <a:avLst/>
          </a:prstGeom>
        </p:spPr>
        <p:txBody>
          <a:bodyPr lIns="50800" tIns="50800" rIns="50800" bIns="50800"/>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 name="Shape 37"/>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38" name="Shape 38"/>
          <p:cNvSpPr/>
          <p:nvPr>
            <p:ph type="body" idx="1"/>
          </p:nvPr>
        </p:nvSpPr>
        <p:spPr>
          <a:xfrm>
            <a:off x="14579600" y="3886200"/>
            <a:ext cx="7429500" cy="8039100"/>
          </a:xfrm>
          <a:prstGeom prst="rect">
            <a:avLst/>
          </a:prstGeom>
        </p:spPr>
        <p:txBody>
          <a:bodyPr lIns="50800" tIns="50800" rIns="50800" bIns="50800"/>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0" name="Shape 40"/>
          <p:cNvSpPr/>
          <p:nvPr>
            <p:ph type="title"/>
          </p:nvPr>
        </p:nvSpPr>
        <p:spPr>
          <a:prstGeom prst="rect">
            <a:avLst/>
          </a:prstGeom>
        </p:spPr>
        <p:txBody>
          <a:bodyPr/>
          <a:lstStyle/>
          <a:p>
            <a:pPr lvl="0">
              <a:defRPr sz="1800">
                <a:solidFill>
                  <a:srgbClr val="000000"/>
                </a:solidFill>
                <a:uFillTx/>
              </a:defRPr>
            </a:pPr>
            <a:r>
              <a:rPr sz="9000">
                <a:solidFill>
                  <a:srgbClr val="FFFFFF"/>
                </a:solidFill>
                <a:uFill>
                  <a:solidFill>
                    <a:srgbClr val="FFFFFF"/>
                  </a:solidFill>
                </a:uFill>
              </a:rPr>
              <a:t>Title Text</a:t>
            </a:r>
          </a:p>
        </p:txBody>
      </p:sp>
      <p:sp>
        <p:nvSpPr>
          <p:cNvPr id="41" name="Shape 41"/>
          <p:cNvSpPr/>
          <p:nvPr>
            <p:ph type="body" idx="1"/>
          </p:nvPr>
        </p:nvSpPr>
        <p:spPr>
          <a:prstGeom prst="rect">
            <a:avLst/>
          </a:prstGeom>
        </p:spPr>
        <p:txBody>
          <a:bodyPr/>
          <a:lstStyle>
            <a:lvl2pPr marL="1083556" indent="-410456"/>
            <a:lvl3pPr marL="1663700" indent="-330200"/>
            <a:lvl4pPr marL="2336800" indent="-330200"/>
            <a:lvl5pPr marL="2997200" indent="-330200"/>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spTree>
      <p:nvGrpSpPr>
        <p:cNvPr id="1" name=""/>
        <p:cNvGrpSpPr/>
        <p:nvPr/>
      </p:nvGrpSpPr>
      <p:grpSpPr>
        <a:xfrm>
          <a:off x="0" y="0"/>
          <a:ext cx="0" cy="0"/>
          <a:chOff x="0" y="0"/>
          <a:chExt cx="0" cy="0"/>
        </a:xfrm>
      </p:grpSpPr>
      <p:sp>
        <p:nvSpPr>
          <p:cNvPr id="43" name="Shape 43"/>
          <p:cNvSpPr/>
          <p:nvPr>
            <p:ph type="title"/>
          </p:nvPr>
        </p:nvSpPr>
        <p:spPr>
          <a:xfrm>
            <a:off x="2019300" y="0"/>
            <a:ext cx="20314843" cy="7515226"/>
          </a:xfrm>
          <a:prstGeom prst="rect">
            <a:avLst/>
          </a:prstGeom>
        </p:spPr>
        <p:txBody>
          <a:bodyPr anchor="b"/>
          <a:lstStyle>
            <a:lvl1pPr>
              <a:defRPr sz="10400"/>
            </a:lvl1pPr>
          </a:lstStyle>
          <a:p>
            <a:pPr lvl="0">
              <a:defRPr sz="1800">
                <a:solidFill>
                  <a:srgbClr val="000000"/>
                </a:solidFill>
                <a:uFillTx/>
              </a:defRPr>
            </a:pPr>
            <a:r>
              <a:rPr sz="10400">
                <a:solidFill>
                  <a:srgbClr val="FFFFFF"/>
                </a:solidFill>
                <a:uFill>
                  <a:solidFill>
                    <a:srgbClr val="FFFFFF"/>
                  </a:solidFill>
                </a:uFill>
              </a:rPr>
              <a:t>Title Text</a:t>
            </a:r>
          </a:p>
        </p:txBody>
      </p:sp>
      <p:sp>
        <p:nvSpPr>
          <p:cNvPr id="44" name="Shape 44"/>
          <p:cNvSpPr/>
          <p:nvPr>
            <p:ph type="body" idx="1"/>
          </p:nvPr>
        </p:nvSpPr>
        <p:spPr>
          <a:xfrm>
            <a:off x="2019300" y="7556500"/>
            <a:ext cx="20314843" cy="7519989"/>
          </a:xfrm>
          <a:prstGeom prst="rect">
            <a:avLst/>
          </a:prstGeom>
        </p:spPr>
        <p:txBody>
          <a:bodyPr anchor="t"/>
          <a:lstStyle>
            <a:lvl1pPr algn="ctr">
              <a:spcBef>
                <a:spcPts val="0"/>
              </a:spcBef>
              <a:defRPr>
                <a:solidFill>
                  <a:srgbClr val="909696"/>
                </a:solidFill>
                <a:uFill>
                  <a:solidFill>
                    <a:srgbClr val="909696"/>
                  </a:solidFill>
                </a:uFill>
              </a:defRPr>
            </a:lvl1pPr>
            <a:lvl2pPr marL="1083556" indent="-410456" algn="ctr">
              <a:spcBef>
                <a:spcPts val="0"/>
              </a:spcBef>
              <a:defRPr>
                <a:solidFill>
                  <a:srgbClr val="909696"/>
                </a:solidFill>
                <a:uFill>
                  <a:solidFill>
                    <a:srgbClr val="909696"/>
                  </a:solidFill>
                </a:uFill>
              </a:defRPr>
            </a:lvl2pPr>
            <a:lvl3pPr marL="1663700" indent="-330200" algn="ctr">
              <a:spcBef>
                <a:spcPts val="0"/>
              </a:spcBef>
              <a:defRPr>
                <a:solidFill>
                  <a:srgbClr val="909696"/>
                </a:solidFill>
                <a:uFill>
                  <a:solidFill>
                    <a:srgbClr val="909696"/>
                  </a:solidFill>
                </a:uFill>
              </a:defRPr>
            </a:lvl3pPr>
            <a:lvl4pPr marL="2336800" indent="-330200" algn="ctr">
              <a:spcBef>
                <a:spcPts val="0"/>
              </a:spcBef>
              <a:defRPr>
                <a:solidFill>
                  <a:srgbClr val="909696"/>
                </a:solidFill>
                <a:uFill>
                  <a:solidFill>
                    <a:srgbClr val="909696"/>
                  </a:solidFill>
                </a:uFill>
              </a:defRPr>
            </a:lvl4pPr>
            <a:lvl5pPr marL="2997200" indent="-330200" algn="ctr">
              <a:spcBef>
                <a:spcPts val="0"/>
              </a:spcBef>
              <a:defRPr>
                <a:solidFill>
                  <a:srgbClr val="909696"/>
                </a:solidFill>
                <a:uFill>
                  <a:solidFill>
                    <a:srgbClr val="909696"/>
                  </a:solidFill>
                </a:uFill>
              </a:defRPr>
            </a:lvl5pPr>
          </a:lstStyle>
          <a:p>
            <a:pPr lvl="0">
              <a:defRPr sz="1800">
                <a:solidFill>
                  <a:srgbClr val="000000"/>
                </a:solidFill>
                <a:uFillTx/>
              </a:defRPr>
            </a:pPr>
            <a:r>
              <a:rPr sz="5200">
                <a:solidFill>
                  <a:srgbClr val="909696"/>
                </a:solidFill>
                <a:uFill>
                  <a:solidFill>
                    <a:srgbClr val="909696"/>
                  </a:solidFill>
                </a:uFill>
              </a:rPr>
              <a:t>Body Level One</a:t>
            </a:r>
            <a:endParaRPr sz="5200">
              <a:solidFill>
                <a:srgbClr val="909696"/>
              </a:solidFill>
              <a:uFill>
                <a:solidFill>
                  <a:srgbClr val="909696"/>
                </a:solidFill>
              </a:uFill>
            </a:endParaRPr>
          </a:p>
          <a:p>
            <a:pPr lvl="1">
              <a:defRPr sz="1800">
                <a:solidFill>
                  <a:srgbClr val="000000"/>
                </a:solidFill>
                <a:uFillTx/>
              </a:defRPr>
            </a:pPr>
            <a:r>
              <a:rPr sz="5200">
                <a:solidFill>
                  <a:srgbClr val="909696"/>
                </a:solidFill>
                <a:uFill>
                  <a:solidFill>
                    <a:srgbClr val="909696"/>
                  </a:solidFill>
                </a:uFill>
              </a:rPr>
              <a:t>Body Level Two</a:t>
            </a:r>
            <a:endParaRPr sz="5200">
              <a:solidFill>
                <a:srgbClr val="909696"/>
              </a:solidFill>
              <a:uFill>
                <a:solidFill>
                  <a:srgbClr val="909696"/>
                </a:solidFill>
              </a:uFill>
            </a:endParaRPr>
          </a:p>
          <a:p>
            <a:pPr lvl="2">
              <a:defRPr sz="1800">
                <a:solidFill>
                  <a:srgbClr val="000000"/>
                </a:solidFill>
                <a:uFillTx/>
              </a:defRPr>
            </a:pPr>
            <a:r>
              <a:rPr sz="5200">
                <a:solidFill>
                  <a:srgbClr val="909696"/>
                </a:solidFill>
                <a:uFill>
                  <a:solidFill>
                    <a:srgbClr val="909696"/>
                  </a:solidFill>
                </a:uFill>
              </a:rPr>
              <a:t>Body Level Three</a:t>
            </a:r>
            <a:endParaRPr sz="5200">
              <a:solidFill>
                <a:srgbClr val="909696"/>
              </a:solidFill>
              <a:uFill>
                <a:solidFill>
                  <a:srgbClr val="909696"/>
                </a:solidFill>
              </a:uFill>
            </a:endParaRPr>
          </a:p>
          <a:p>
            <a:pPr lvl="3">
              <a:defRPr sz="1800">
                <a:solidFill>
                  <a:srgbClr val="000000"/>
                </a:solidFill>
                <a:uFillTx/>
              </a:defRPr>
            </a:pPr>
            <a:r>
              <a:rPr sz="5200">
                <a:solidFill>
                  <a:srgbClr val="909696"/>
                </a:solidFill>
                <a:uFill>
                  <a:solidFill>
                    <a:srgbClr val="909696"/>
                  </a:solidFill>
                </a:uFill>
              </a:rPr>
              <a:t>Body Level Four</a:t>
            </a:r>
            <a:endParaRPr sz="5200">
              <a:solidFill>
                <a:srgbClr val="909696"/>
              </a:solidFill>
              <a:uFill>
                <a:solidFill>
                  <a:srgbClr val="909696"/>
                </a:solidFill>
              </a:uFill>
            </a:endParaRPr>
          </a:p>
          <a:p>
            <a:pPr lvl="4">
              <a:defRPr sz="1800">
                <a:solidFill>
                  <a:srgbClr val="000000"/>
                </a:solidFill>
                <a:uFillTx/>
              </a:defRPr>
            </a:pPr>
            <a:r>
              <a:rPr sz="5200">
                <a:solidFill>
                  <a:srgbClr val="909696"/>
                </a:solidFill>
                <a:uFill>
                  <a:solidFill>
                    <a:srgbClr val="909696"/>
                  </a:solidFill>
                </a:u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46" name="Shape 46"/>
          <p:cNvSpPr/>
          <p:nvPr>
            <p:ph type="title"/>
          </p:nvPr>
        </p:nvSpPr>
        <p:spPr>
          <a:xfrm>
            <a:off x="2374900" y="326231"/>
            <a:ext cx="19610061" cy="3495676"/>
          </a:xfrm>
          <a:prstGeom prst="rect">
            <a:avLst/>
          </a:prstGeom>
        </p:spPr>
        <p:txBody>
          <a:bodyPr/>
          <a:lstStyle>
            <a:lvl1pPr>
              <a:defRPr sz="10600">
                <a:latin typeface="+mj-lt"/>
                <a:ea typeface="+mj-ea"/>
                <a:cs typeface="+mj-cs"/>
                <a:sym typeface="Gill Sans"/>
              </a:defRPr>
            </a:lvl1pPr>
          </a:lstStyle>
          <a:p>
            <a:pPr lvl="0">
              <a:defRPr sz="1800">
                <a:solidFill>
                  <a:srgbClr val="000000"/>
                </a:solidFill>
                <a:uFillTx/>
              </a:defRPr>
            </a:pPr>
            <a:r>
              <a:rPr sz="10600">
                <a:solidFill>
                  <a:srgbClr val="FFFFFF"/>
                </a:solidFill>
                <a:uFill>
                  <a:solidFill>
                    <a:srgbClr val="FFFFFF"/>
                  </a:solidFill>
                </a:uFill>
              </a:rPr>
              <a:t>Title Text</a:t>
            </a:r>
          </a:p>
        </p:txBody>
      </p:sp>
      <p:sp>
        <p:nvSpPr>
          <p:cNvPr id="47" name="Shape 47"/>
          <p:cNvSpPr/>
          <p:nvPr>
            <p:ph type="body" idx="1"/>
          </p:nvPr>
        </p:nvSpPr>
        <p:spPr>
          <a:xfrm>
            <a:off x="2374900" y="2469356"/>
            <a:ext cx="19610061" cy="10872789"/>
          </a:xfrm>
          <a:prstGeom prst="rect">
            <a:avLst/>
          </a:prstGeom>
        </p:spPr>
        <p:txBody>
          <a:bodyPr/>
          <a:lstStyle>
            <a:lvl1pPr>
              <a:spcBef>
                <a:spcPts val="3200"/>
              </a:spcBef>
              <a:defRPr>
                <a:latin typeface="+mj-lt"/>
                <a:ea typeface="+mj-ea"/>
                <a:cs typeface="+mj-cs"/>
                <a:sym typeface="Gill Sans"/>
              </a:defRPr>
            </a:lvl1pPr>
            <a:lvl2pPr marL="1083556" indent="-410456">
              <a:spcBef>
                <a:spcPts val="3200"/>
              </a:spcBef>
              <a:defRPr>
                <a:latin typeface="+mj-lt"/>
                <a:ea typeface="+mj-ea"/>
                <a:cs typeface="+mj-cs"/>
                <a:sym typeface="Gill Sans"/>
              </a:defRPr>
            </a:lvl2pPr>
            <a:lvl3pPr marL="1663700" indent="-330200">
              <a:spcBef>
                <a:spcPts val="3200"/>
              </a:spcBef>
              <a:defRPr>
                <a:latin typeface="+mj-lt"/>
                <a:ea typeface="+mj-ea"/>
                <a:cs typeface="+mj-cs"/>
                <a:sym typeface="Gill Sans"/>
              </a:defRPr>
            </a:lvl3pPr>
            <a:lvl4pPr marL="2336800" indent="-330200">
              <a:spcBef>
                <a:spcPts val="3200"/>
              </a:spcBef>
              <a:defRPr>
                <a:latin typeface="+mj-lt"/>
                <a:ea typeface="+mj-ea"/>
                <a:cs typeface="+mj-cs"/>
                <a:sym typeface="Gill Sans"/>
              </a:defRPr>
            </a:lvl4pPr>
            <a:lvl5pPr marL="2997200" indent="-330200">
              <a:spcBef>
                <a:spcPts val="3200"/>
              </a:spcBef>
              <a:defRPr>
                <a:latin typeface="+mj-lt"/>
                <a:ea typeface="+mj-ea"/>
                <a:cs typeface="+mj-cs"/>
                <a:sym typeface="Gill Sans"/>
              </a:defRPr>
            </a:lvl5pPr>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Shape 49"/>
          <p:cNvSpPr/>
          <p:nvPr>
            <p:ph type="title"/>
          </p:nvPr>
        </p:nvSpPr>
        <p:spPr>
          <a:xfrm>
            <a:off x="2381250" y="304800"/>
            <a:ext cx="19621500" cy="3562350"/>
          </a:xfrm>
          <a:prstGeom prst="rect">
            <a:avLst/>
          </a:prstGeom>
        </p:spPr>
        <p:txBody>
          <a:bodyPr lIns="57150" tIns="57150" rIns="57150" bIns="57150"/>
          <a:lstStyle>
            <a:lvl1pPr defTabSz="431800">
              <a:defRPr sz="9600">
                <a:uFillTx/>
                <a:latin typeface="Chalkboard"/>
                <a:ea typeface="Chalkboard"/>
                <a:cs typeface="Chalkboard"/>
                <a:sym typeface="Chalkboard"/>
              </a:defRPr>
            </a:lvl1pPr>
          </a:lstStyle>
          <a:p>
            <a:pPr lvl="0">
              <a:defRPr sz="1800">
                <a:solidFill>
                  <a:srgbClr val="000000"/>
                </a:solidFill>
              </a:defRPr>
            </a:pPr>
            <a:r>
              <a:rPr sz="9600">
                <a:solidFill>
                  <a:srgbClr val="FFFFFF"/>
                </a:solidFill>
              </a:rPr>
              <a:t>Title Text</a:t>
            </a:r>
          </a:p>
        </p:txBody>
      </p:sp>
      <p:sp>
        <p:nvSpPr>
          <p:cNvPr id="50" name="Shape 50"/>
          <p:cNvSpPr/>
          <p:nvPr>
            <p:ph type="body" idx="1"/>
          </p:nvPr>
        </p:nvSpPr>
        <p:spPr>
          <a:xfrm>
            <a:off x="2381250" y="4133850"/>
            <a:ext cx="19621500" cy="8077200"/>
          </a:xfrm>
          <a:prstGeom prst="rect">
            <a:avLst/>
          </a:prstGeom>
        </p:spPr>
        <p:txBody>
          <a:bodyPr lIns="57150" tIns="57150" rIns="57150" bIns="57150"/>
          <a:lstStyle>
            <a:lvl1pPr marL="855752" indent="-500152" defTabSz="431800">
              <a:spcBef>
                <a:spcPts val="2800"/>
              </a:spcBef>
              <a:buClrTx/>
              <a:buSzPct val="43000"/>
              <a:buFontTx/>
              <a:buBlip>
                <a:blip r:embed="rId3"/>
              </a:buBlip>
              <a:defRPr sz="4400">
                <a:uFillTx/>
                <a:latin typeface="Chalkboard"/>
                <a:ea typeface="Chalkboard"/>
                <a:cs typeface="Chalkboard"/>
                <a:sym typeface="Chalkboard"/>
              </a:defRPr>
            </a:lvl1pPr>
            <a:lvl2pPr marL="1287552" indent="-500152" defTabSz="431800">
              <a:spcBef>
                <a:spcPts val="2800"/>
              </a:spcBef>
              <a:buClrTx/>
              <a:buSzPct val="43000"/>
              <a:buFontTx/>
              <a:buBlip>
                <a:blip r:embed="rId3"/>
              </a:buBlip>
              <a:defRPr sz="4400">
                <a:uFillTx/>
                <a:latin typeface="Chalkboard"/>
                <a:ea typeface="Chalkboard"/>
                <a:cs typeface="Chalkboard"/>
                <a:sym typeface="Chalkboard"/>
              </a:defRPr>
            </a:lvl2pPr>
            <a:lvl3pPr marL="1706652" indent="-500152" defTabSz="431800">
              <a:spcBef>
                <a:spcPts val="2800"/>
              </a:spcBef>
              <a:buClrTx/>
              <a:buSzPct val="43000"/>
              <a:buFontTx/>
              <a:buBlip>
                <a:blip r:embed="rId3"/>
              </a:buBlip>
              <a:defRPr sz="4400">
                <a:uFillTx/>
                <a:latin typeface="Chalkboard"/>
                <a:ea typeface="Chalkboard"/>
                <a:cs typeface="Chalkboard"/>
                <a:sym typeface="Chalkboard"/>
              </a:defRPr>
            </a:lvl3pPr>
            <a:lvl4pPr marL="2151152" indent="-500152" defTabSz="431800">
              <a:spcBef>
                <a:spcPts val="2800"/>
              </a:spcBef>
              <a:buClrTx/>
              <a:buSzPct val="43000"/>
              <a:buFontTx/>
              <a:buBlip>
                <a:blip r:embed="rId3"/>
              </a:buBlip>
              <a:defRPr sz="4400">
                <a:uFillTx/>
                <a:latin typeface="Chalkboard"/>
                <a:ea typeface="Chalkboard"/>
                <a:cs typeface="Chalkboard"/>
                <a:sym typeface="Chalkboard"/>
              </a:defRPr>
            </a:lvl4pPr>
            <a:lvl5pPr marL="2608352" indent="-500152" defTabSz="431800">
              <a:spcBef>
                <a:spcPts val="2800"/>
              </a:spcBef>
              <a:buClrTx/>
              <a:buSzPct val="43000"/>
              <a:buFontTx/>
              <a:buBlip>
                <a:blip r:embed="rId3"/>
              </a:buBlip>
              <a:defRPr sz="4400">
                <a:uFillTx/>
                <a:latin typeface="Chalkboard"/>
                <a:ea typeface="Chalkboard"/>
                <a:cs typeface="Chalkboard"/>
                <a:sym typeface="Chalkboard"/>
              </a:defRPr>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9" name="Shape 9"/>
          <p:cNvSpPr/>
          <p:nvPr>
            <p:ph type="body" idx="1"/>
          </p:nvPr>
        </p:nvSpPr>
        <p:spPr>
          <a:xfrm>
            <a:off x="2387600" y="3886200"/>
            <a:ext cx="19621500" cy="8039100"/>
          </a:xfrm>
          <a:prstGeom prst="rect">
            <a:avLst/>
          </a:prstGeom>
        </p:spPr>
        <p:txBody>
          <a:bodyPr lIns="50800" tIns="50800" rIns="50800" bIns="50800"/>
          <a:lstStyle>
            <a:lvl1pPr marL="889000" indent="-571500" defTabSz="825500">
              <a:spcBef>
                <a:spcPts val="3500"/>
              </a:spcBef>
              <a:buClrTx/>
              <a:buSzPct val="171000"/>
              <a:buFontTx/>
              <a:buChar char="•"/>
              <a:defRPr sz="5400">
                <a:uFillTx/>
                <a:latin typeface="+mj-lt"/>
                <a:ea typeface="+mj-ea"/>
                <a:cs typeface="+mj-cs"/>
                <a:sym typeface="Gill Sans"/>
              </a:defRPr>
            </a:lvl1pPr>
            <a:lvl2pPr marL="1333500" indent="-571500" defTabSz="825500">
              <a:spcBef>
                <a:spcPts val="3500"/>
              </a:spcBef>
              <a:buClrTx/>
              <a:buSzPct val="171000"/>
              <a:buFontTx/>
              <a:buChar char="•"/>
              <a:defRPr sz="5400">
                <a:uFillTx/>
                <a:latin typeface="+mj-lt"/>
                <a:ea typeface="+mj-ea"/>
                <a:cs typeface="+mj-cs"/>
                <a:sym typeface="Gill Sans"/>
              </a:defRPr>
            </a:lvl2pPr>
            <a:lvl3pPr marL="1778000" indent="-571500" defTabSz="825500">
              <a:spcBef>
                <a:spcPts val="3500"/>
              </a:spcBef>
              <a:buClrTx/>
              <a:buSzPct val="171000"/>
              <a:buFontTx/>
              <a:buChar char="•"/>
              <a:defRPr sz="5400">
                <a:uFillTx/>
                <a:latin typeface="+mj-lt"/>
                <a:ea typeface="+mj-ea"/>
                <a:cs typeface="+mj-cs"/>
                <a:sym typeface="Gill Sans"/>
              </a:defRPr>
            </a:lvl3pPr>
            <a:lvl4pPr marL="2222500" indent="-571500" defTabSz="825500">
              <a:spcBef>
                <a:spcPts val="3500"/>
              </a:spcBef>
              <a:buClrTx/>
              <a:buSzPct val="171000"/>
              <a:buFontTx/>
              <a:buChar char="•"/>
              <a:defRPr sz="5400">
                <a:uFillTx/>
                <a:latin typeface="+mj-lt"/>
                <a:ea typeface="+mj-ea"/>
                <a:cs typeface="+mj-cs"/>
                <a:sym typeface="Gill Sans"/>
              </a:defRPr>
            </a:lvl4pPr>
            <a:lvl5pPr marL="2667000" indent="-571500" defTabSz="825500">
              <a:spcBef>
                <a:spcPts val="3500"/>
              </a:spcBef>
              <a:buClrTx/>
              <a:buSzPct val="171000"/>
              <a:buFontTx/>
              <a:buChar char="•"/>
              <a:defRPr sz="5400">
                <a:uFillTx/>
                <a:latin typeface="+mj-lt"/>
                <a:ea typeface="+mj-ea"/>
                <a:cs typeface="+mj-cs"/>
                <a:sym typeface="Gill Sans"/>
              </a:defRPr>
            </a:lvl5pPr>
          </a:lstStyle>
          <a:p>
            <a:pPr lvl="0">
              <a:defRPr sz="1800">
                <a:solidFill>
                  <a:srgbClr val="000000"/>
                </a:solidFill>
              </a:defRPr>
            </a:pPr>
            <a:r>
              <a:rPr sz="5400">
                <a:solidFill>
                  <a:srgbClr val="FFFFFF"/>
                </a:solidFill>
              </a:rPr>
              <a:t>Body Level One</a:t>
            </a:r>
            <a:endParaRPr sz="5400">
              <a:solidFill>
                <a:srgbClr val="FFFFFF"/>
              </a:solidFill>
            </a:endParaRPr>
          </a:p>
          <a:p>
            <a:pPr lvl="1">
              <a:defRPr sz="1800">
                <a:solidFill>
                  <a:srgbClr val="000000"/>
                </a:solidFill>
              </a:defRPr>
            </a:pPr>
            <a:r>
              <a:rPr sz="5400">
                <a:solidFill>
                  <a:srgbClr val="FFFFFF"/>
                </a:solidFill>
              </a:rPr>
              <a:t>Body Level Two</a:t>
            </a:r>
            <a:endParaRPr sz="5400">
              <a:solidFill>
                <a:srgbClr val="FFFFFF"/>
              </a:solidFill>
            </a:endParaRPr>
          </a:p>
          <a:p>
            <a:pPr lvl="2">
              <a:defRPr sz="1800">
                <a:solidFill>
                  <a:srgbClr val="000000"/>
                </a:solidFill>
              </a:defRPr>
            </a:pPr>
            <a:r>
              <a:rPr sz="5400">
                <a:solidFill>
                  <a:srgbClr val="FFFFFF"/>
                </a:solidFill>
              </a:rPr>
              <a:t>Body Level Three</a:t>
            </a:r>
            <a:endParaRPr sz="5400">
              <a:solidFill>
                <a:srgbClr val="FFFFFF"/>
              </a:solidFill>
            </a:endParaRPr>
          </a:p>
          <a:p>
            <a:pPr lvl="3">
              <a:defRPr sz="1800">
                <a:solidFill>
                  <a:srgbClr val="000000"/>
                </a:solidFill>
              </a:defRPr>
            </a:pPr>
            <a:r>
              <a:rPr sz="5400">
                <a:solidFill>
                  <a:srgbClr val="FFFFFF"/>
                </a:solidFill>
              </a:rPr>
              <a:t>Body Level Four</a:t>
            </a:r>
            <a:endParaRPr sz="5400">
              <a:solidFill>
                <a:srgbClr val="FFFFFF"/>
              </a:solidFill>
            </a:endParaRPr>
          </a:p>
          <a:p>
            <a:pPr lvl="4">
              <a:defRPr sz="1800">
                <a:solidFill>
                  <a:srgbClr val="000000"/>
                </a:solidFill>
              </a:defRPr>
            </a:pPr>
            <a:r>
              <a:rPr sz="5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12" name="Shape 12"/>
          <p:cNvSpPr/>
          <p:nvPr>
            <p:ph type="body" idx="1"/>
          </p:nvPr>
        </p:nvSpPr>
        <p:spPr>
          <a:xfrm>
            <a:off x="2387600" y="3886200"/>
            <a:ext cx="19621500" cy="8039100"/>
          </a:xfrm>
          <a:prstGeom prst="rect">
            <a:avLst/>
          </a:prstGeom>
        </p:spPr>
        <p:txBody>
          <a:bodyPr lIns="0" tIns="0" rIns="0" bIns="0" numCol="2" spcCol="981075" anchor="t"/>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body" idx="1"/>
          </p:nvPr>
        </p:nvSpPr>
        <p:spPr>
          <a:xfrm>
            <a:off x="2387600" y="1790700"/>
            <a:ext cx="19621500" cy="10160000"/>
          </a:xfrm>
          <a:prstGeom prst="rect">
            <a:avLst/>
          </a:prstGeom>
        </p:spPr>
        <p:txBody>
          <a:bodyPr lIns="50800" tIns="50800" rIns="50800" bIns="50800"/>
          <a:lstStyle>
            <a:lvl1pPr marL="889000" indent="-571500" defTabSz="825500">
              <a:spcBef>
                <a:spcPts val="6800"/>
              </a:spcBef>
              <a:buClrTx/>
              <a:buSzPct val="171000"/>
              <a:buFontTx/>
              <a:buChar char="•"/>
              <a:defRPr sz="5400">
                <a:uFillTx/>
                <a:latin typeface="+mj-lt"/>
                <a:ea typeface="+mj-ea"/>
                <a:cs typeface="+mj-cs"/>
                <a:sym typeface="Gill Sans"/>
              </a:defRPr>
            </a:lvl1pPr>
            <a:lvl2pPr marL="1333500" indent="-571500" defTabSz="825500">
              <a:spcBef>
                <a:spcPts val="6800"/>
              </a:spcBef>
              <a:buClrTx/>
              <a:buSzPct val="171000"/>
              <a:buFontTx/>
              <a:buChar char="•"/>
              <a:defRPr sz="5400">
                <a:uFillTx/>
                <a:latin typeface="+mj-lt"/>
                <a:ea typeface="+mj-ea"/>
                <a:cs typeface="+mj-cs"/>
                <a:sym typeface="Gill Sans"/>
              </a:defRPr>
            </a:lvl2pPr>
            <a:lvl3pPr marL="1778000" indent="-571500" defTabSz="825500">
              <a:spcBef>
                <a:spcPts val="6800"/>
              </a:spcBef>
              <a:buClrTx/>
              <a:buSzPct val="171000"/>
              <a:buFontTx/>
              <a:buChar char="•"/>
              <a:defRPr sz="5400">
                <a:uFillTx/>
                <a:latin typeface="+mj-lt"/>
                <a:ea typeface="+mj-ea"/>
                <a:cs typeface="+mj-cs"/>
                <a:sym typeface="Gill Sans"/>
              </a:defRPr>
            </a:lvl3pPr>
            <a:lvl4pPr marL="2222500" indent="-571500" defTabSz="825500">
              <a:spcBef>
                <a:spcPts val="6800"/>
              </a:spcBef>
              <a:buClrTx/>
              <a:buSzPct val="171000"/>
              <a:buFontTx/>
              <a:buChar char="•"/>
              <a:defRPr sz="5400">
                <a:uFillTx/>
                <a:latin typeface="+mj-lt"/>
                <a:ea typeface="+mj-ea"/>
                <a:cs typeface="+mj-cs"/>
                <a:sym typeface="Gill Sans"/>
              </a:defRPr>
            </a:lvl4pPr>
            <a:lvl5pPr marL="2667000" indent="-571500" defTabSz="825500">
              <a:spcBef>
                <a:spcPts val="6800"/>
              </a:spcBef>
              <a:buClrTx/>
              <a:buSzPct val="171000"/>
              <a:buFontTx/>
              <a:buChar char="•"/>
              <a:defRPr sz="5400">
                <a:uFillTx/>
                <a:latin typeface="+mj-lt"/>
                <a:ea typeface="+mj-ea"/>
                <a:cs typeface="+mj-cs"/>
                <a:sym typeface="Gill Sans"/>
              </a:defRPr>
            </a:lvl5pPr>
          </a:lstStyle>
          <a:p>
            <a:pPr lvl="0">
              <a:defRPr sz="1800">
                <a:solidFill>
                  <a:srgbClr val="000000"/>
                </a:solidFill>
              </a:defRPr>
            </a:pPr>
            <a:r>
              <a:rPr sz="5400">
                <a:solidFill>
                  <a:srgbClr val="FFFFFF"/>
                </a:solidFill>
              </a:rPr>
              <a:t>Body Level One</a:t>
            </a:r>
            <a:endParaRPr sz="5400">
              <a:solidFill>
                <a:srgbClr val="FFFFFF"/>
              </a:solidFill>
            </a:endParaRPr>
          </a:p>
          <a:p>
            <a:pPr lvl="1">
              <a:defRPr sz="1800">
                <a:solidFill>
                  <a:srgbClr val="000000"/>
                </a:solidFill>
              </a:defRPr>
            </a:pPr>
            <a:r>
              <a:rPr sz="5400">
                <a:solidFill>
                  <a:srgbClr val="FFFFFF"/>
                </a:solidFill>
              </a:rPr>
              <a:t>Body Level Two</a:t>
            </a:r>
            <a:endParaRPr sz="5400">
              <a:solidFill>
                <a:srgbClr val="FFFFFF"/>
              </a:solidFill>
            </a:endParaRPr>
          </a:p>
          <a:p>
            <a:pPr lvl="2">
              <a:defRPr sz="1800">
                <a:solidFill>
                  <a:srgbClr val="000000"/>
                </a:solidFill>
              </a:defRPr>
            </a:pPr>
            <a:r>
              <a:rPr sz="5400">
                <a:solidFill>
                  <a:srgbClr val="FFFFFF"/>
                </a:solidFill>
              </a:rPr>
              <a:t>Body Level Three</a:t>
            </a:r>
            <a:endParaRPr sz="5400">
              <a:solidFill>
                <a:srgbClr val="FFFFFF"/>
              </a:solidFill>
            </a:endParaRPr>
          </a:p>
          <a:p>
            <a:pPr lvl="3">
              <a:defRPr sz="1800">
                <a:solidFill>
                  <a:srgbClr val="000000"/>
                </a:solidFill>
              </a:defRPr>
            </a:pPr>
            <a:r>
              <a:rPr sz="5400">
                <a:solidFill>
                  <a:srgbClr val="FFFFFF"/>
                </a:solidFill>
              </a:rPr>
              <a:t>Body Level Four</a:t>
            </a:r>
            <a:endParaRPr sz="5400">
              <a:solidFill>
                <a:srgbClr val="FFFFFF"/>
              </a:solidFill>
            </a:endParaRPr>
          </a:p>
          <a:p>
            <a:pPr lvl="4">
              <a:defRPr sz="1800">
                <a:solidFill>
                  <a:srgbClr val="000000"/>
                </a:solidFill>
              </a:defRPr>
            </a:pPr>
            <a:r>
              <a:rPr sz="5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 name="Shape 17"/>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 name="Shape 19"/>
          <p:cNvSpPr/>
          <p:nvPr>
            <p:ph type="title"/>
          </p:nvPr>
        </p:nvSpPr>
        <p:spPr>
          <a:xfrm>
            <a:off x="2387600" y="4178300"/>
            <a:ext cx="19621500" cy="53594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Shape 21"/>
          <p:cNvSpPr/>
          <p:nvPr>
            <p:ph type="title"/>
          </p:nvPr>
        </p:nvSpPr>
        <p:spPr>
          <a:xfrm>
            <a:off x="2387600" y="10363200"/>
            <a:ext cx="19621500" cy="24003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 name="Shape 23"/>
          <p:cNvSpPr/>
          <p:nvPr>
            <p:ph type="title"/>
          </p:nvPr>
        </p:nvSpPr>
        <p:spPr>
          <a:xfrm>
            <a:off x="2387600" y="10363200"/>
            <a:ext cx="19621500" cy="24003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2019300" y="203200"/>
            <a:ext cx="20314843" cy="294322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lvl="0">
              <a:defRPr sz="1800">
                <a:solidFill>
                  <a:srgbClr val="000000"/>
                </a:solidFill>
                <a:uFillTx/>
              </a:defRPr>
            </a:pPr>
            <a:r>
              <a:rPr sz="9000">
                <a:solidFill>
                  <a:srgbClr val="FFFFFF"/>
                </a:solidFill>
                <a:uFill>
                  <a:solidFill>
                    <a:srgbClr val="FFFFFF"/>
                  </a:solidFill>
                </a:uFill>
              </a:rPr>
              <a:t>Title Text</a:t>
            </a:r>
          </a:p>
        </p:txBody>
      </p:sp>
      <p:sp>
        <p:nvSpPr>
          <p:cNvPr id="3" name="Shape 3"/>
          <p:cNvSpPr/>
          <p:nvPr>
            <p:ph type="body" idx="1"/>
          </p:nvPr>
        </p:nvSpPr>
        <p:spPr>
          <a:xfrm>
            <a:off x="2019300" y="1735931"/>
            <a:ext cx="20314843" cy="1224200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2pPr marL="1083556" indent="-410456"/>
            <a:lvl3pPr marL="1663700" indent="-330200"/>
            <a:lvl4pPr marL="2336800" indent="-330200"/>
            <a:lvl5pPr marL="2997200" indent="-330200"/>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spd="med" advClick="1"/>
  <p:txStyles>
    <p:titleStyle>
      <a:lvl1pPr algn="ctr" defTabSz="655174">
        <a:defRPr sz="9000">
          <a:solidFill>
            <a:srgbClr val="FFFFFF"/>
          </a:solidFill>
          <a:uFill>
            <a:solidFill>
              <a:srgbClr val="FFFFFF"/>
            </a:solidFill>
          </a:uFill>
          <a:latin typeface="+mn-lt"/>
          <a:ea typeface="+mn-ea"/>
          <a:cs typeface="+mn-cs"/>
          <a:sym typeface="American Typewriter"/>
        </a:defRPr>
      </a:lvl1pPr>
      <a:lvl2pPr indent="228600" algn="ctr" defTabSz="655174">
        <a:defRPr sz="9000">
          <a:solidFill>
            <a:srgbClr val="FFFFFF"/>
          </a:solidFill>
          <a:uFill>
            <a:solidFill>
              <a:srgbClr val="FFFFFF"/>
            </a:solidFill>
          </a:uFill>
          <a:latin typeface="+mn-lt"/>
          <a:ea typeface="+mn-ea"/>
          <a:cs typeface="+mn-cs"/>
          <a:sym typeface="American Typewriter"/>
        </a:defRPr>
      </a:lvl2pPr>
      <a:lvl3pPr indent="457200" algn="ctr" defTabSz="655174">
        <a:defRPr sz="9000">
          <a:solidFill>
            <a:srgbClr val="FFFFFF"/>
          </a:solidFill>
          <a:uFill>
            <a:solidFill>
              <a:srgbClr val="FFFFFF"/>
            </a:solidFill>
          </a:uFill>
          <a:latin typeface="+mn-lt"/>
          <a:ea typeface="+mn-ea"/>
          <a:cs typeface="+mn-cs"/>
          <a:sym typeface="American Typewriter"/>
        </a:defRPr>
      </a:lvl3pPr>
      <a:lvl4pPr indent="685800" algn="ctr" defTabSz="655174">
        <a:defRPr sz="9000">
          <a:solidFill>
            <a:srgbClr val="FFFFFF"/>
          </a:solidFill>
          <a:uFill>
            <a:solidFill>
              <a:srgbClr val="FFFFFF"/>
            </a:solidFill>
          </a:uFill>
          <a:latin typeface="+mn-lt"/>
          <a:ea typeface="+mn-ea"/>
          <a:cs typeface="+mn-cs"/>
          <a:sym typeface="American Typewriter"/>
        </a:defRPr>
      </a:lvl4pPr>
      <a:lvl5pPr indent="914400" algn="ctr" defTabSz="655174">
        <a:defRPr sz="9000">
          <a:solidFill>
            <a:srgbClr val="FFFFFF"/>
          </a:solidFill>
          <a:uFill>
            <a:solidFill>
              <a:srgbClr val="FFFFFF"/>
            </a:solidFill>
          </a:uFill>
          <a:latin typeface="+mn-lt"/>
          <a:ea typeface="+mn-ea"/>
          <a:cs typeface="+mn-cs"/>
          <a:sym typeface="American Typewriter"/>
        </a:defRPr>
      </a:lvl5pPr>
      <a:lvl6pPr indent="1143000" algn="ctr" defTabSz="655174">
        <a:defRPr sz="9000">
          <a:solidFill>
            <a:srgbClr val="FFFFFF"/>
          </a:solidFill>
          <a:uFill>
            <a:solidFill>
              <a:srgbClr val="FFFFFF"/>
            </a:solidFill>
          </a:uFill>
          <a:latin typeface="+mn-lt"/>
          <a:ea typeface="+mn-ea"/>
          <a:cs typeface="+mn-cs"/>
          <a:sym typeface="American Typewriter"/>
        </a:defRPr>
      </a:lvl6pPr>
      <a:lvl7pPr indent="1371600" algn="ctr" defTabSz="655174">
        <a:defRPr sz="9000">
          <a:solidFill>
            <a:srgbClr val="FFFFFF"/>
          </a:solidFill>
          <a:uFill>
            <a:solidFill>
              <a:srgbClr val="FFFFFF"/>
            </a:solidFill>
          </a:uFill>
          <a:latin typeface="+mn-lt"/>
          <a:ea typeface="+mn-ea"/>
          <a:cs typeface="+mn-cs"/>
          <a:sym typeface="American Typewriter"/>
        </a:defRPr>
      </a:lvl7pPr>
      <a:lvl8pPr indent="1600200" algn="ctr" defTabSz="655174">
        <a:defRPr sz="9000">
          <a:solidFill>
            <a:srgbClr val="FFFFFF"/>
          </a:solidFill>
          <a:uFill>
            <a:solidFill>
              <a:srgbClr val="FFFFFF"/>
            </a:solidFill>
          </a:uFill>
          <a:latin typeface="+mn-lt"/>
          <a:ea typeface="+mn-ea"/>
          <a:cs typeface="+mn-cs"/>
          <a:sym typeface="American Typewriter"/>
        </a:defRPr>
      </a:lvl8pPr>
      <a:lvl9pPr indent="1828800" algn="ctr" defTabSz="655174">
        <a:defRPr sz="9000">
          <a:solidFill>
            <a:srgbClr val="FFFFFF"/>
          </a:solidFill>
          <a:uFill>
            <a:solidFill>
              <a:srgbClr val="FFFFFF"/>
            </a:solidFill>
          </a:uFill>
          <a:latin typeface="+mn-lt"/>
          <a:ea typeface="+mn-ea"/>
          <a:cs typeface="+mn-cs"/>
          <a:sym typeface="American Typewriter"/>
        </a:defRPr>
      </a:lvl9pPr>
    </p:titleStyle>
    <p:bodyStyle>
      <a:lvl1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1pPr>
      <a:lvl2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2pPr>
      <a:lvl3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3pPr>
      <a:lvl4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4pPr>
      <a:lvl5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5pPr>
      <a:lvl6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6pPr>
      <a:lvl7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7pPr>
      <a:lvl8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8pPr>
      <a:lvl9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9pPr>
    </p:bodyStyle>
    <p:otherStyle>
      <a:lvl1pPr algn="ctr" defTabSz="850900">
        <a:defRPr sz="1600">
          <a:solidFill>
            <a:schemeClr val="tx1"/>
          </a:solidFill>
          <a:uFill>
            <a:solidFill>
              <a:srgbClr val="FFFFFF"/>
            </a:solidFill>
          </a:uFill>
          <a:latin typeface="+mn-lt"/>
          <a:ea typeface="+mn-ea"/>
          <a:cs typeface="+mn-cs"/>
          <a:sym typeface="American Typewriter"/>
        </a:defRPr>
      </a:lvl1pPr>
      <a:lvl2pPr indent="228600" algn="ctr" defTabSz="850900">
        <a:defRPr sz="1600">
          <a:solidFill>
            <a:schemeClr val="tx1"/>
          </a:solidFill>
          <a:uFill>
            <a:solidFill>
              <a:srgbClr val="FFFFFF"/>
            </a:solidFill>
          </a:uFill>
          <a:latin typeface="+mn-lt"/>
          <a:ea typeface="+mn-ea"/>
          <a:cs typeface="+mn-cs"/>
          <a:sym typeface="American Typewriter"/>
        </a:defRPr>
      </a:lvl2pPr>
      <a:lvl3pPr indent="457200" algn="ctr" defTabSz="850900">
        <a:defRPr sz="1600">
          <a:solidFill>
            <a:schemeClr val="tx1"/>
          </a:solidFill>
          <a:uFill>
            <a:solidFill>
              <a:srgbClr val="FFFFFF"/>
            </a:solidFill>
          </a:uFill>
          <a:latin typeface="+mn-lt"/>
          <a:ea typeface="+mn-ea"/>
          <a:cs typeface="+mn-cs"/>
          <a:sym typeface="American Typewriter"/>
        </a:defRPr>
      </a:lvl3pPr>
      <a:lvl4pPr indent="685800" algn="ctr" defTabSz="850900">
        <a:defRPr sz="1600">
          <a:solidFill>
            <a:schemeClr val="tx1"/>
          </a:solidFill>
          <a:uFill>
            <a:solidFill>
              <a:srgbClr val="FFFFFF"/>
            </a:solidFill>
          </a:uFill>
          <a:latin typeface="+mn-lt"/>
          <a:ea typeface="+mn-ea"/>
          <a:cs typeface="+mn-cs"/>
          <a:sym typeface="American Typewriter"/>
        </a:defRPr>
      </a:lvl4pPr>
      <a:lvl5pPr indent="914400" algn="ctr" defTabSz="850900">
        <a:defRPr sz="1600">
          <a:solidFill>
            <a:schemeClr val="tx1"/>
          </a:solidFill>
          <a:uFill>
            <a:solidFill>
              <a:srgbClr val="FFFFFF"/>
            </a:solidFill>
          </a:uFill>
          <a:latin typeface="+mn-lt"/>
          <a:ea typeface="+mn-ea"/>
          <a:cs typeface="+mn-cs"/>
          <a:sym typeface="American Typewriter"/>
        </a:defRPr>
      </a:lvl5pPr>
      <a:lvl6pPr indent="1143000" algn="ctr" defTabSz="850900">
        <a:defRPr sz="1600">
          <a:solidFill>
            <a:schemeClr val="tx1"/>
          </a:solidFill>
          <a:uFill>
            <a:solidFill>
              <a:srgbClr val="FFFFFF"/>
            </a:solidFill>
          </a:uFill>
          <a:latin typeface="+mn-lt"/>
          <a:ea typeface="+mn-ea"/>
          <a:cs typeface="+mn-cs"/>
          <a:sym typeface="American Typewriter"/>
        </a:defRPr>
      </a:lvl6pPr>
      <a:lvl7pPr indent="1371600" algn="ctr" defTabSz="850900">
        <a:defRPr sz="1600">
          <a:solidFill>
            <a:schemeClr val="tx1"/>
          </a:solidFill>
          <a:uFill>
            <a:solidFill>
              <a:srgbClr val="FFFFFF"/>
            </a:solidFill>
          </a:uFill>
          <a:latin typeface="+mn-lt"/>
          <a:ea typeface="+mn-ea"/>
          <a:cs typeface="+mn-cs"/>
          <a:sym typeface="American Typewriter"/>
        </a:defRPr>
      </a:lvl7pPr>
      <a:lvl8pPr indent="1600200" algn="ctr" defTabSz="850900">
        <a:defRPr sz="1600">
          <a:solidFill>
            <a:schemeClr val="tx1"/>
          </a:solidFill>
          <a:uFill>
            <a:solidFill>
              <a:srgbClr val="FFFFFF"/>
            </a:solidFill>
          </a:uFill>
          <a:latin typeface="+mn-lt"/>
          <a:ea typeface="+mn-ea"/>
          <a:cs typeface="+mn-cs"/>
          <a:sym typeface="American Typewriter"/>
        </a:defRPr>
      </a:lvl8pPr>
      <a:lvl9pPr indent="1828800" algn="ctr" defTabSz="850900">
        <a:defRPr sz="1600">
          <a:solidFill>
            <a:schemeClr val="tx1"/>
          </a:solidFill>
          <a:uFill>
            <a:solidFill>
              <a:srgbClr val="FFFFFF"/>
            </a:solidFill>
          </a:uFill>
          <a:latin typeface="+mn-lt"/>
          <a:ea typeface="+mn-ea"/>
          <a:cs typeface="+mn-cs"/>
          <a:sym typeface="American Typewri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image" Target="../media/image14.jpeg"/><Relationship Id="rId6" Type="http://schemas.openxmlformats.org/officeDocument/2006/relationships/image" Target="../media/image15.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4.png"/><Relationship Id="rId4" Type="http://schemas.openxmlformats.org/officeDocument/2006/relationships/image" Target="../media/image2.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29.png"/><Relationship Id="rId7" Type="http://schemas.openxmlformats.org/officeDocument/2006/relationships/image" Target="../media/image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4.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3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4.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9.png"/><Relationship Id="rId6"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jpeg"/><Relationship Id="rId3" Type="http://schemas.openxmlformats.org/officeDocument/2006/relationships/image" Target="../media/image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0.jpe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tif"/><Relationship Id="rId11"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4" name="20150412_144117.jpg"/>
          <p:cNvPicPr/>
          <p:nvPr/>
        </p:nvPicPr>
        <p:blipFill>
          <a:blip r:embed="rId2">
            <a:extLst/>
          </a:blip>
          <a:stretch>
            <a:fillRect/>
          </a:stretch>
        </p:blipFill>
        <p:spPr>
          <a:xfrm>
            <a:off x="-25400" y="-1319343"/>
            <a:ext cx="26704330" cy="15021186"/>
          </a:xfrm>
          <a:prstGeom prst="rect">
            <a:avLst/>
          </a:prstGeom>
          <a:ln w="12700">
            <a:miter lim="400000"/>
          </a:ln>
        </p:spPr>
      </p:pic>
      <p:sp>
        <p:nvSpPr>
          <p:cNvPr id="55" name="Shape 55"/>
          <p:cNvSpPr/>
          <p:nvPr/>
        </p:nvSpPr>
        <p:spPr>
          <a:xfrm>
            <a:off x="17731550" y="119253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B527B"/>
                </a:solidFill>
                <a:latin typeface="+mj-lt"/>
                <a:ea typeface="+mj-ea"/>
                <a:cs typeface="+mj-cs"/>
                <a:sym typeface="Gill Sans"/>
              </a:rPr>
              <a:t>Hans-Peter Plag</a:t>
            </a:r>
            <a:endParaRPr sz="5400">
              <a:solidFill>
                <a:srgbClr val="1B527B"/>
              </a:solidFill>
              <a:latin typeface="+mj-lt"/>
              <a:ea typeface="+mj-ea"/>
              <a:cs typeface="+mj-cs"/>
              <a:sym typeface="Gill Sans"/>
            </a:endParaRPr>
          </a:p>
          <a:p>
            <a:pPr lvl="0" defTabSz="825500">
              <a:defRPr sz="1800"/>
            </a:pPr>
            <a:r>
              <a:rPr sz="5400">
                <a:solidFill>
                  <a:srgbClr val="1B527B"/>
                </a:solidFill>
                <a:latin typeface="+mj-lt"/>
                <a:ea typeface="+mj-ea"/>
                <a:cs typeface="+mj-cs"/>
                <a:sym typeface="Gill Sans"/>
              </a:rPr>
              <a:t>September 16, 2015</a:t>
            </a:r>
          </a:p>
        </p:txBody>
      </p:sp>
      <p:grpSp>
        <p:nvGrpSpPr>
          <p:cNvPr id="58" name="Group 58"/>
          <p:cNvGrpSpPr/>
          <p:nvPr/>
        </p:nvGrpSpPr>
        <p:grpSpPr>
          <a:xfrm>
            <a:off x="88900" y="63500"/>
            <a:ext cx="24193500" cy="1778000"/>
            <a:chOff x="-50800" y="-50800"/>
            <a:chExt cx="24193500" cy="1778000"/>
          </a:xfrm>
        </p:grpSpPr>
        <p:pic>
          <p:nvPicPr>
            <p:cNvPr id="56"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7"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
        <p:nvSpPr>
          <p:cNvPr id="59" name="Shape 59"/>
          <p:cNvSpPr/>
          <p:nvPr/>
        </p:nvSpPr>
        <p:spPr>
          <a:xfrm>
            <a:off x="349250" y="3136899"/>
            <a:ext cx="2368550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FFFFFF"/>
                </a:solidFill>
                <a:latin typeface="Trebuchet MS"/>
                <a:ea typeface="Trebuchet MS"/>
                <a:cs typeface="Trebuchet MS"/>
                <a:sym typeface="Trebuchet MS"/>
              </a:rPr>
              <a:t>Current Best Practice: Decision Making Under Uncertainty (DMUU)</a:t>
            </a:r>
            <a:endParaRPr sz="5400">
              <a:solidFill>
                <a:srgbClr val="FFFFFF"/>
              </a:solidFill>
              <a:latin typeface="Trebuchet MS"/>
              <a:ea typeface="Trebuchet MS"/>
              <a:cs typeface="Trebuchet MS"/>
              <a:sym typeface="Trebuchet MS"/>
            </a:endParaRPr>
          </a:p>
          <a:p>
            <a:pPr lvl="0" marL="889000" indent="-571500" defTabSz="825500">
              <a:buSzPct val="171000"/>
              <a:buChar char="•"/>
              <a:defRPr sz="1800"/>
            </a:pPr>
            <a:r>
              <a:rPr sz="5400">
                <a:solidFill>
                  <a:srgbClr val="FFFFFF"/>
                </a:solidFill>
                <a:latin typeface="Trebuchet MS"/>
                <a:ea typeface="Trebuchet MS"/>
                <a:cs typeface="Trebuchet MS"/>
                <a:sym typeface="Trebuchet MS"/>
              </a:rPr>
              <a:t>Planning and preparing for a (somewhat) predictable future</a:t>
            </a:r>
          </a:p>
        </p:txBody>
      </p:sp>
      <p:sp>
        <p:nvSpPr>
          <p:cNvPr id="60" name="Shape 60"/>
          <p:cNvSpPr/>
          <p:nvPr/>
        </p:nvSpPr>
        <p:spPr>
          <a:xfrm>
            <a:off x="444499" y="4984749"/>
            <a:ext cx="23495001"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600">
                <a:solidFill>
                  <a:srgbClr val="FFFFFF"/>
                </a:solidFill>
                <a:latin typeface="Trebuchet MS"/>
                <a:ea typeface="Trebuchet MS"/>
                <a:cs typeface="Trebuchet MS"/>
                <a:sym typeface="Trebuchet MS"/>
              </a:rPr>
              <a:t>Next Best Practice: Decision Making Under Foreseeability (DMUF):</a:t>
            </a:r>
            <a:endParaRPr sz="5600">
              <a:solidFill>
                <a:srgbClr val="FFFFFF"/>
              </a:solidFill>
              <a:latin typeface="Trebuchet MS"/>
              <a:ea typeface="Trebuchet MS"/>
              <a:cs typeface="Trebuchet MS"/>
              <a:sym typeface="Trebuchet MS"/>
            </a:endParaRPr>
          </a:p>
          <a:p>
            <a:pPr lvl="0" marL="910166" indent="-592666" defTabSz="825500">
              <a:buSzPct val="171000"/>
              <a:buChar char="•"/>
              <a:defRPr sz="1800"/>
            </a:pPr>
            <a:r>
              <a:rPr sz="5600">
                <a:solidFill>
                  <a:srgbClr val="FFFFFF"/>
                </a:solidFill>
                <a:latin typeface="Trebuchet MS"/>
                <a:ea typeface="Trebuchet MS"/>
                <a:cs typeface="Trebuchet MS"/>
                <a:sym typeface="Trebuchet MS"/>
              </a:rPr>
              <a:t>Preparing for what is foreseeable (what might happen), </a:t>
            </a:r>
            <a:endParaRPr sz="5600">
              <a:solidFill>
                <a:srgbClr val="FFFFFF"/>
              </a:solidFill>
              <a:latin typeface="Trebuchet MS"/>
              <a:ea typeface="Trebuchet MS"/>
              <a:cs typeface="Trebuchet MS"/>
              <a:sym typeface="Trebuchet MS"/>
            </a:endParaRPr>
          </a:p>
          <a:p>
            <a:pPr lvl="0" marL="910166" indent="-592666" defTabSz="825500">
              <a:buSzPct val="171000"/>
              <a:buChar char="•"/>
              <a:defRPr sz="1800"/>
            </a:pPr>
            <a:r>
              <a:rPr sz="5600">
                <a:solidFill>
                  <a:srgbClr val="FFFFFF"/>
                </a:solidFill>
                <a:latin typeface="Trebuchet MS"/>
                <a:ea typeface="Trebuchet MS"/>
                <a:cs typeface="Trebuchet MS"/>
                <a:sym typeface="Trebuchet MS"/>
              </a:rPr>
              <a:t>anticipating surprises, </a:t>
            </a:r>
            <a:endParaRPr sz="5600">
              <a:solidFill>
                <a:srgbClr val="FFFFFF"/>
              </a:solidFill>
              <a:latin typeface="Trebuchet MS"/>
              <a:ea typeface="Trebuchet MS"/>
              <a:cs typeface="Trebuchet MS"/>
              <a:sym typeface="Trebuchet MS"/>
            </a:endParaRPr>
          </a:p>
          <a:p>
            <a:pPr lvl="0" marL="910166" indent="-592666" defTabSz="825500">
              <a:buSzPct val="171000"/>
              <a:buChar char="•"/>
              <a:defRPr sz="1800"/>
            </a:pPr>
            <a:r>
              <a:rPr sz="5600">
                <a:solidFill>
                  <a:srgbClr val="FFFFFF"/>
                </a:solidFill>
                <a:latin typeface="Trebuchet MS"/>
                <a:ea typeface="Trebuchet MS"/>
                <a:cs typeface="Trebuchet MS"/>
                <a:sym typeface="Trebuchet MS"/>
              </a:rPr>
              <a:t>developing general resilience.</a:t>
            </a:r>
          </a:p>
        </p:txBody>
      </p:sp>
      <p:sp>
        <p:nvSpPr>
          <p:cNvPr id="61" name="Shape 61"/>
          <p:cNvSpPr/>
          <p:nvPr/>
        </p:nvSpPr>
        <p:spPr>
          <a:xfrm>
            <a:off x="349373" y="9321800"/>
            <a:ext cx="23685253" cy="208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4500">
                <a:solidFill>
                  <a:srgbClr val="404040"/>
                </a:solidFill>
                <a:latin typeface="Trebuchet MS"/>
                <a:ea typeface="Trebuchet MS"/>
                <a:cs typeface="Trebuchet MS"/>
                <a:sym typeface="Trebuchet MS"/>
              </a:rPr>
              <a:t>foreseeability</a:t>
            </a:r>
            <a:endParaRPr sz="4500">
              <a:solidFill>
                <a:srgbClr val="404040"/>
              </a:solidFill>
              <a:latin typeface="Trebuchet MS"/>
              <a:ea typeface="Trebuchet MS"/>
              <a:cs typeface="Trebuchet MS"/>
              <a:sym typeface="Trebuchet MS"/>
            </a:endParaRPr>
          </a:p>
          <a:p>
            <a:pPr lvl="0">
              <a:defRPr sz="1800"/>
            </a:pPr>
            <a:r>
              <a:rPr sz="4500">
                <a:solidFill>
                  <a:srgbClr val="404040"/>
                </a:solidFill>
                <a:latin typeface="Trebuchet MS"/>
                <a:ea typeface="Trebuchet MS"/>
                <a:cs typeface="Trebuchet MS"/>
                <a:sym typeface="Trebuchet MS"/>
              </a:rPr>
              <a:t>reasonable anticipation of the possible results of an action, such as what may happen if one is negligent or consequential damages resulting from breach of a contract.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5"/>
                                        </p:tgtEl>
                                        <p:attrNameLst>
                                          <p:attrName>style.visibility</p:attrName>
                                        </p:attrNameLst>
                                      </p:cBhvr>
                                      <p:to>
                                        <p:strVal val="visible"/>
                                      </p:to>
                                    </p:set>
                                    <p:animEffect filter="dissolve" transition="in">
                                      <p:cBhvr>
                                        <p:cTn id="7" dur="1000"/>
                                        <p:tgtEl>
                                          <p:spTgt spid="55"/>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59"/>
                                        </p:tgtEl>
                                        <p:attrNameLst>
                                          <p:attrName>style.visibility</p:attrName>
                                        </p:attrNameLst>
                                      </p:cBhvr>
                                      <p:to>
                                        <p:strVal val="visible"/>
                                      </p:to>
                                    </p:set>
                                    <p:animEffect filter="dissolve" transition="in">
                                      <p:cBhvr>
                                        <p:cTn id="11" dur="10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60"/>
                                        </p:tgtEl>
                                        <p:attrNameLst>
                                          <p:attrName>style.visibility</p:attrName>
                                        </p:attrNameLst>
                                      </p:cBhvr>
                                      <p:to>
                                        <p:strVal val="visible"/>
                                      </p:to>
                                    </p:set>
                                    <p:animEffect filter="dissolve" transition="in">
                                      <p:cBhvr>
                                        <p:cTn id="16" dur="10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61"/>
                                        </p:tgtEl>
                                        <p:attrNameLst>
                                          <p:attrName>style.visibility</p:attrName>
                                        </p:attrNameLst>
                                      </p:cBhvr>
                                      <p:to>
                                        <p:strVal val="visible"/>
                                      </p:to>
                                    </p:set>
                                    <p:animEffect filter="dissolve" transition="in">
                                      <p:cBhvr>
                                        <p:cTn id="21" dur="1000"/>
                                        <p:tgtEl>
                                          <p:spTgt spid="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 grpId="2"/>
      <p:bldP build="whole" bldLvl="1" animBg="1" rev="0" advAuto="0" spid="55" grpId="1"/>
      <p:bldP build="whole" bldLvl="1" animBg="1" rev="0" advAuto="0" spid="60" grpId="3"/>
      <p:bldP build="whole" bldLvl="1" animBg="1" rev="0" advAuto="0" spid="61" grpId="4"/>
    </p:bldLst>
  </p:timing>
</p:sld>
</file>

<file path=ppt/slides/slide10.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189" name="Shape 189"/>
          <p:cNvSpPr/>
          <p:nvPr/>
        </p:nvSpPr>
        <p:spPr>
          <a:xfrm>
            <a:off x="10711098" y="10623550"/>
            <a:ext cx="3975101"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800 Years?</a:t>
            </a:r>
          </a:p>
        </p:txBody>
      </p:sp>
      <p:grpSp>
        <p:nvGrpSpPr>
          <p:cNvPr id="196" name="Group 196"/>
          <p:cNvGrpSpPr/>
          <p:nvPr/>
        </p:nvGrpSpPr>
        <p:grpSpPr>
          <a:xfrm>
            <a:off x="443309" y="2914650"/>
            <a:ext cx="12028091" cy="7600950"/>
            <a:chOff x="0" y="0"/>
            <a:chExt cx="12028090" cy="7600949"/>
          </a:xfrm>
        </p:grpSpPr>
        <p:sp>
          <p:nvSpPr>
            <p:cNvPr id="190" name="Shape 190"/>
            <p:cNvSpPr/>
            <p:nvPr/>
          </p:nvSpPr>
          <p:spPr>
            <a:xfrm>
              <a:off x="11901090" y="7397750"/>
              <a:ext cx="1" cy="203200"/>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191" name="Shape 191"/>
            <p:cNvSpPr/>
            <p:nvPr/>
          </p:nvSpPr>
          <p:spPr>
            <a:xfrm>
              <a:off x="1906190" y="527050"/>
              <a:ext cx="304801" cy="12701"/>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192" name="Shape 192"/>
            <p:cNvSpPr/>
            <p:nvPr/>
          </p:nvSpPr>
          <p:spPr>
            <a:xfrm flipH="1">
              <a:off x="2198290" y="336550"/>
              <a:ext cx="1" cy="7061200"/>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193" name="Shape 193"/>
            <p:cNvSpPr/>
            <p:nvPr/>
          </p:nvSpPr>
          <p:spPr>
            <a:xfrm flipH="1" flipV="1">
              <a:off x="2198290" y="7397695"/>
              <a:ext cx="9829801" cy="55"/>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194" name="Shape 194"/>
            <p:cNvSpPr/>
            <p:nvPr/>
          </p:nvSpPr>
          <p:spPr>
            <a:xfrm>
              <a:off x="0" y="0"/>
              <a:ext cx="1861282" cy="901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latin typeface="Trebuchet MS"/>
                  <a:ea typeface="Trebuchet MS"/>
                  <a:cs typeface="Trebuchet MS"/>
                  <a:sym typeface="Trebuchet MS"/>
                </a:defRPr>
              </a:lvl1pPr>
            </a:lstStyle>
            <a:p>
              <a:pPr lvl="0">
                <a:defRPr sz="1800"/>
              </a:pPr>
              <a:r>
                <a:rPr sz="5400"/>
                <a:t>4.5 m</a:t>
              </a:r>
            </a:p>
          </p:txBody>
        </p:sp>
        <p:sp>
          <p:nvSpPr>
            <p:cNvPr id="195" name="Shape 195"/>
            <p:cNvSpPr/>
            <p:nvPr/>
          </p:nvSpPr>
          <p:spPr>
            <a:xfrm flipH="1">
              <a:off x="2147489" y="336550"/>
              <a:ext cx="9677402" cy="7035799"/>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grpSp>
      <p:sp>
        <p:nvSpPr>
          <p:cNvPr id="197" name="Shape 197"/>
          <p:cNvSpPr/>
          <p:nvPr/>
        </p:nvSpPr>
        <p:spPr>
          <a:xfrm>
            <a:off x="10699750" y="11537950"/>
            <a:ext cx="36576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100 Years?</a:t>
            </a:r>
          </a:p>
        </p:txBody>
      </p:sp>
      <p:sp>
        <p:nvSpPr>
          <p:cNvPr id="198" name="Shape 198"/>
          <p:cNvSpPr/>
          <p:nvPr/>
        </p:nvSpPr>
        <p:spPr>
          <a:xfrm>
            <a:off x="7658100" y="12579350"/>
            <a:ext cx="9055100" cy="901700"/>
          </a:xfrm>
          <a:prstGeom prst="rect">
            <a:avLst/>
          </a:prstGeom>
          <a:solidFill>
            <a:srgbClr val="5C7990"/>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5400">
                <a:solidFill>
                  <a:srgbClr val="FFFFFF"/>
                </a:solidFill>
                <a:latin typeface="Trebuchet MS"/>
                <a:ea typeface="Trebuchet MS"/>
                <a:cs typeface="Trebuchet MS"/>
                <a:sym typeface="Trebuchet MS"/>
              </a:defRPr>
            </a:lvl1pPr>
          </a:lstStyle>
          <a:p>
            <a:pPr lvl="0">
              <a:defRPr sz="1800">
                <a:solidFill>
                  <a:srgbClr val="000000"/>
                </a:solidFill>
              </a:defRPr>
            </a:pPr>
            <a:r>
              <a:rPr sz="5400">
                <a:solidFill>
                  <a:srgbClr val="FFFFFF"/>
                </a:solidFill>
              </a:rPr>
              <a:t>How worried should we be?</a:t>
            </a:r>
          </a:p>
        </p:txBody>
      </p:sp>
      <p:sp>
        <p:nvSpPr>
          <p:cNvPr id="199" name="Shape 199"/>
          <p:cNvSpPr/>
          <p:nvPr/>
        </p:nvSpPr>
        <p:spPr>
          <a:xfrm>
            <a:off x="12750800" y="2419350"/>
            <a:ext cx="11480800" cy="313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b="1" sz="4400">
                <a:solidFill>
                  <a:srgbClr val="204D7A"/>
                </a:solidFill>
                <a:latin typeface="Trebuchet MS"/>
                <a:ea typeface="Trebuchet MS"/>
                <a:cs typeface="Trebuchet MS"/>
                <a:sym typeface="Trebuchet MS"/>
              </a:rPr>
              <a:t>Accepted knowledge in 2000</a:t>
            </a:r>
            <a:r>
              <a:rPr sz="4400">
                <a:solidFill>
                  <a:srgbClr val="204D7A"/>
                </a:solidFill>
                <a:latin typeface="Trebuchet MS"/>
                <a:ea typeface="Trebuchet MS"/>
                <a:cs typeface="Trebuchet MS"/>
                <a:sym typeface="Trebuchet MS"/>
              </a:rPr>
              <a:t>:</a:t>
            </a:r>
            <a:endParaRPr sz="44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Greenland</a:t>
            </a:r>
            <a:r>
              <a:rPr sz="4000">
                <a:solidFill>
                  <a:srgbClr val="204D7A"/>
                </a:solidFill>
                <a:latin typeface="Trebuchet MS"/>
                <a:ea typeface="Trebuchet MS"/>
                <a:cs typeface="Trebuchet MS"/>
                <a:sym typeface="Trebuchet MS"/>
              </a:rPr>
              <a:t>: no significant contribution to sea level rise</a:t>
            </a:r>
            <a:endParaRPr sz="40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Antarctica</a:t>
            </a:r>
            <a:r>
              <a:rPr sz="4000">
                <a:solidFill>
                  <a:srgbClr val="204D7A"/>
                </a:solidFill>
                <a:latin typeface="Trebuchet MS"/>
                <a:ea typeface="Trebuchet MS"/>
                <a:cs typeface="Trebuchet MS"/>
                <a:sym typeface="Trebuchet MS"/>
              </a:rPr>
              <a:t>: minor contribution</a:t>
            </a:r>
            <a:endParaRPr sz="4000">
              <a:solidFill>
                <a:srgbClr val="204D7A"/>
              </a:solidFill>
              <a:latin typeface="Trebuchet MS"/>
              <a:ea typeface="Trebuchet MS"/>
              <a:cs typeface="Trebuchet MS"/>
              <a:sym typeface="Trebuchet MS"/>
            </a:endParaRPr>
          </a:p>
          <a:p>
            <a:pPr lvl="0" defTabSz="825500">
              <a:defRPr sz="1800"/>
            </a:pPr>
            <a:r>
              <a:rPr sz="4000">
                <a:solidFill>
                  <a:srgbClr val="204D7A"/>
                </a:solidFill>
                <a:latin typeface="Trebuchet MS"/>
                <a:ea typeface="Trebuchet MS"/>
                <a:cs typeface="Trebuchet MS"/>
                <a:sym typeface="Trebuchet MS"/>
              </a:rPr>
              <a:t>Main contribution: steric changes</a:t>
            </a:r>
          </a:p>
        </p:txBody>
      </p:sp>
      <p:sp>
        <p:nvSpPr>
          <p:cNvPr id="200" name="Shape 200"/>
          <p:cNvSpPr/>
          <p:nvPr/>
        </p:nvSpPr>
        <p:spPr>
          <a:xfrm>
            <a:off x="12750800" y="5740399"/>
            <a:ext cx="11480800" cy="433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b="1" sz="4400">
                <a:solidFill>
                  <a:srgbClr val="204D7A"/>
                </a:solidFill>
                <a:latin typeface="Trebuchet MS"/>
                <a:ea typeface="Trebuchet MS"/>
                <a:cs typeface="Trebuchet MS"/>
                <a:sym typeface="Trebuchet MS"/>
              </a:rPr>
              <a:t>Knowledge in 2015</a:t>
            </a:r>
            <a:r>
              <a:rPr sz="4400">
                <a:solidFill>
                  <a:srgbClr val="204D7A"/>
                </a:solidFill>
                <a:latin typeface="Trebuchet MS"/>
                <a:ea typeface="Trebuchet MS"/>
                <a:cs typeface="Trebuchet MS"/>
                <a:sym typeface="Trebuchet MS"/>
              </a:rPr>
              <a:t>:</a:t>
            </a:r>
            <a:endParaRPr sz="44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Greenland</a:t>
            </a:r>
            <a:r>
              <a:rPr sz="4000">
                <a:solidFill>
                  <a:srgbClr val="204D7A"/>
                </a:solidFill>
                <a:latin typeface="Trebuchet MS"/>
                <a:ea typeface="Trebuchet MS"/>
                <a:cs typeface="Trebuchet MS"/>
                <a:sym typeface="Trebuchet MS"/>
              </a:rPr>
              <a:t>: is contributing, is accelerating, potentially a large contribution to sea level rise;</a:t>
            </a:r>
            <a:endParaRPr sz="4000">
              <a:solidFill>
                <a:srgbClr val="204D7A"/>
              </a:solidFill>
              <a:latin typeface="Trebuchet MS"/>
              <a:ea typeface="Trebuchet MS"/>
              <a:cs typeface="Trebuchet MS"/>
              <a:sym typeface="Trebuchet MS"/>
            </a:endParaRPr>
          </a:p>
          <a:p>
            <a:pPr lvl="0" defTabSz="825500">
              <a:defRPr sz="1800"/>
            </a:pPr>
            <a:r>
              <a:rPr sz="4000">
                <a:solidFill>
                  <a:srgbClr val="204D7A"/>
                </a:solidFill>
                <a:latin typeface="Trebuchet MS"/>
                <a:ea typeface="Trebuchet MS"/>
                <a:cs typeface="Trebuchet MS"/>
                <a:sym typeface="Trebuchet MS"/>
              </a:rPr>
              <a:t>increasing potential for a large contribution due to deep warm water around Greenland</a:t>
            </a:r>
            <a:endParaRPr sz="40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Antarctica</a:t>
            </a:r>
            <a:r>
              <a:rPr sz="4000">
                <a:solidFill>
                  <a:srgbClr val="204D7A"/>
                </a:solidFill>
                <a:latin typeface="Trebuchet MS"/>
                <a:ea typeface="Trebuchet MS"/>
                <a:cs typeface="Trebuchet MS"/>
                <a:sym typeface="Trebuchet MS"/>
              </a:rPr>
              <a:t>: West Antarctic ice sheet (WAIS) will contribute 4.5 m</a:t>
            </a:r>
          </a:p>
        </p:txBody>
      </p:sp>
      <p:sp>
        <p:nvSpPr>
          <p:cNvPr id="201" name="Shape 201"/>
          <p:cNvSpPr/>
          <p:nvPr/>
        </p:nvSpPr>
        <p:spPr>
          <a:xfrm>
            <a:off x="2959100" y="2432050"/>
            <a:ext cx="98171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WAIS Contribution to Global Sea Level</a:t>
            </a:r>
          </a:p>
        </p:txBody>
      </p:sp>
      <p:grpSp>
        <p:nvGrpSpPr>
          <p:cNvPr id="204" name="Group 204"/>
          <p:cNvGrpSpPr/>
          <p:nvPr/>
        </p:nvGrpSpPr>
        <p:grpSpPr>
          <a:xfrm>
            <a:off x="88900" y="63500"/>
            <a:ext cx="24193500" cy="1778000"/>
            <a:chOff x="-50800" y="-50800"/>
            <a:chExt cx="24193500" cy="1778000"/>
          </a:xfrm>
        </p:grpSpPr>
        <p:pic>
          <p:nvPicPr>
            <p:cNvPr id="202"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03"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99"/>
                                        </p:tgtEl>
                                        <p:attrNameLst>
                                          <p:attrName>style.visibility</p:attrName>
                                        </p:attrNameLst>
                                      </p:cBhvr>
                                      <p:to>
                                        <p:strVal val="visible"/>
                                      </p:to>
                                    </p:set>
                                    <p:animEffect filter="dissolve" transition="in">
                                      <p:cBhvr>
                                        <p:cTn id="7" dur="1000"/>
                                        <p:tgtEl>
                                          <p:spTgt spid="199"/>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00"/>
                                        </p:tgtEl>
                                        <p:attrNameLst>
                                          <p:attrName>style.visibility</p:attrName>
                                        </p:attrNameLst>
                                      </p:cBhvr>
                                      <p:to>
                                        <p:strVal val="visible"/>
                                      </p:to>
                                    </p:set>
                                    <p:animEffect filter="dissolve" transition="in">
                                      <p:cBhvr>
                                        <p:cTn id="11" dur="1000"/>
                                        <p:tgtEl>
                                          <p:spTgt spid="200"/>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196"/>
                                        </p:tgtEl>
                                        <p:attrNameLst>
                                          <p:attrName>style.visibility</p:attrName>
                                        </p:attrNameLst>
                                      </p:cBhvr>
                                      <p:to>
                                        <p:strVal val="visible"/>
                                      </p:to>
                                    </p:set>
                                    <p:animEffect filter="fade" transition="in">
                                      <p:cBhvr>
                                        <p:cTn id="16" dur="1000"/>
                                        <p:tgtEl>
                                          <p:spTgt spid="196"/>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201"/>
                                        </p:tgtEl>
                                        <p:attrNameLst>
                                          <p:attrName>style.visibility</p:attrName>
                                        </p:attrNameLst>
                                      </p:cBhvr>
                                      <p:to>
                                        <p:strVal val="visible"/>
                                      </p:to>
                                    </p:set>
                                    <p:animEffect filter="dissolve" transition="in">
                                      <p:cBhvr>
                                        <p:cTn id="20" dur="1000"/>
                                        <p:tgtEl>
                                          <p:spTgt spid="201"/>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189"/>
                                        </p:tgtEl>
                                        <p:attrNameLst>
                                          <p:attrName>style.visibility</p:attrName>
                                        </p:attrNameLst>
                                      </p:cBhvr>
                                      <p:to>
                                        <p:strVal val="visible"/>
                                      </p:to>
                                    </p:set>
                                    <p:animEffect filter="dissolve" transition="in">
                                      <p:cBhvr>
                                        <p:cTn id="25" dur="1000"/>
                                        <p:tgtEl>
                                          <p:spTgt spid="189"/>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197"/>
                                        </p:tgtEl>
                                        <p:attrNameLst>
                                          <p:attrName>style.visibility</p:attrName>
                                        </p:attrNameLst>
                                      </p:cBhvr>
                                      <p:to>
                                        <p:strVal val="visible"/>
                                      </p:to>
                                    </p:set>
                                    <p:animEffect filter="dissolve" transition="in">
                                      <p:cBhvr>
                                        <p:cTn id="30" dur="1000"/>
                                        <p:tgtEl>
                                          <p:spTgt spid="197"/>
                                        </p:tgtEl>
                                      </p:cBhvr>
                                    </p:animEffec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7" fill="hold">
                                  <p:stCondLst>
                                    <p:cond delay="0"/>
                                  </p:stCondLst>
                                  <p:iterate type="el" backwards="0">
                                    <p:tmAbs val="0"/>
                                  </p:iterate>
                                  <p:childTnLst>
                                    <p:set>
                                      <p:cBhvr>
                                        <p:cTn id="34" fill="hold"/>
                                        <p:tgtEl>
                                          <p:spTgt spid="198"/>
                                        </p:tgtEl>
                                        <p:attrNameLst>
                                          <p:attrName>style.visibility</p:attrName>
                                        </p:attrNameLst>
                                      </p:cBhvr>
                                      <p:to>
                                        <p:strVal val="visible"/>
                                      </p:to>
                                    </p:set>
                                    <p:animEffect filter="dissolve" transition="in">
                                      <p:cBhvr>
                                        <p:cTn id="35"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3"/>
      <p:bldP build="whole" bldLvl="1" animBg="1" rev="0" advAuto="0" spid="198" grpId="7"/>
      <p:bldP build="whole" bldLvl="1" animBg="1" rev="0" advAuto="0" spid="201" grpId="4"/>
      <p:bldP build="whole" bldLvl="1" animBg="1" rev="0" advAuto="0" spid="199" grpId="1"/>
      <p:bldP build="whole" bldLvl="1" animBg="1" rev="0" advAuto="0" spid="189" grpId="5"/>
      <p:bldP build="whole" bldLvl="1" animBg="1" rev="0" advAuto="0" spid="200" grpId="2"/>
      <p:bldP build="whole" bldLvl="1" animBg="1" rev="0" advAuto="0" spid="197" grpId="6"/>
    </p:bldLst>
  </p:timing>
</p:sld>
</file>

<file path=ppt/slides/slide11.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206" name="Shape 206"/>
          <p:cNvSpPr/>
          <p:nvPr/>
        </p:nvSpPr>
        <p:spPr>
          <a:xfrm>
            <a:off x="215900" y="2241550"/>
            <a:ext cx="229235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4800">
                <a:solidFill>
                  <a:srgbClr val="1D6076"/>
                </a:solidFill>
                <a:latin typeface="Trebuchet MS"/>
                <a:ea typeface="Trebuchet MS"/>
                <a:cs typeface="Trebuchet MS"/>
                <a:sym typeface="Trebuchet MS"/>
              </a:defRPr>
            </a:lvl1pPr>
          </a:lstStyle>
          <a:p>
            <a:pPr lvl="0">
              <a:defRPr b="0" sz="1800">
                <a:solidFill>
                  <a:srgbClr val="000000"/>
                </a:solidFill>
              </a:defRPr>
            </a:pPr>
            <a:r>
              <a:rPr b="1" sz="4800">
                <a:solidFill>
                  <a:srgbClr val="1D6076"/>
                </a:solidFill>
              </a:rPr>
              <a:t>Understanding thresholds</a:t>
            </a:r>
          </a:p>
        </p:txBody>
      </p:sp>
      <p:pic>
        <p:nvPicPr>
          <p:cNvPr id="207" name="oct09wallpaper-11_1600.jpg"/>
          <p:cNvPicPr/>
          <p:nvPr/>
        </p:nvPicPr>
        <p:blipFill>
          <a:blip r:embed="rId2">
            <a:extLst/>
          </a:blip>
          <a:stretch>
            <a:fillRect/>
          </a:stretch>
        </p:blipFill>
        <p:spPr>
          <a:xfrm>
            <a:off x="10811933" y="3505200"/>
            <a:ext cx="13275734" cy="9956800"/>
          </a:xfrm>
          <a:prstGeom prst="rect">
            <a:avLst/>
          </a:prstGeom>
          <a:ln w="12700">
            <a:miter lim="400000"/>
          </a:ln>
        </p:spPr>
      </p:pic>
      <p:sp>
        <p:nvSpPr>
          <p:cNvPr id="208" name="Shape 208"/>
          <p:cNvSpPr/>
          <p:nvPr/>
        </p:nvSpPr>
        <p:spPr>
          <a:xfrm>
            <a:off x="241300" y="327660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1D6076"/>
                </a:solidFill>
                <a:latin typeface="Trebuchet MS"/>
                <a:ea typeface="Trebuchet MS"/>
                <a:cs typeface="Trebuchet MS"/>
                <a:sym typeface="Trebuchet MS"/>
              </a:defRPr>
            </a:lvl1pPr>
          </a:lstStyle>
          <a:p>
            <a:pPr lvl="0">
              <a:defRPr sz="1800">
                <a:solidFill>
                  <a:srgbClr val="000000"/>
                </a:solidFill>
              </a:defRPr>
            </a:pPr>
            <a:r>
              <a:rPr sz="4800">
                <a:solidFill>
                  <a:srgbClr val="1D6076"/>
                </a:solidFill>
              </a:rPr>
              <a:t>The threshold is not where the boat goes over the edge, it is far up the river, when the people in the boat lose the option to get to the shore</a:t>
            </a:r>
          </a:p>
        </p:txBody>
      </p:sp>
      <p:sp>
        <p:nvSpPr>
          <p:cNvPr id="209" name="Shape 209"/>
          <p:cNvSpPr/>
          <p:nvPr/>
        </p:nvSpPr>
        <p:spPr>
          <a:xfrm>
            <a:off x="241300" y="644525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4800">
                <a:solidFill>
                  <a:srgbClr val="1D6076"/>
                </a:solidFill>
                <a:latin typeface="Trebuchet MS"/>
                <a:ea typeface="Trebuchet MS"/>
                <a:cs typeface="Trebuchet MS"/>
                <a:sym typeface="Trebuchet MS"/>
              </a:rPr>
              <a:t>On a big, unknown river, don’t go into the middle, stay close to the shore</a:t>
            </a:r>
            <a:endParaRPr sz="4800">
              <a:solidFill>
                <a:srgbClr val="1D6076"/>
              </a:solidFill>
              <a:latin typeface="Trebuchet MS"/>
              <a:ea typeface="Trebuchet MS"/>
              <a:cs typeface="Trebuchet MS"/>
              <a:sym typeface="Trebuchet MS"/>
            </a:endParaRPr>
          </a:p>
          <a:p>
            <a:pPr lvl="3" indent="0" defTabSz="825500">
              <a:defRPr sz="1800"/>
            </a:pPr>
            <a:r>
              <a:rPr sz="4800">
                <a:solidFill>
                  <a:srgbClr val="1D6076"/>
                </a:solidFill>
                <a:latin typeface="Trebuchet MS"/>
                <a:ea typeface="Trebuchet MS"/>
                <a:cs typeface="Trebuchet MS"/>
                <a:sym typeface="Trebuchet MS"/>
              </a:rPr>
              <a:t>                                    </a:t>
            </a:r>
            <a:r>
              <a:rPr i="1" sz="4800">
                <a:solidFill>
                  <a:srgbClr val="1D6076"/>
                </a:solidFill>
                <a:latin typeface="Trebuchet MS"/>
                <a:ea typeface="Trebuchet MS"/>
                <a:cs typeface="Trebuchet MS"/>
                <a:sym typeface="Trebuchet MS"/>
              </a:rPr>
              <a:t>Jim White</a:t>
            </a:r>
          </a:p>
        </p:txBody>
      </p:sp>
      <p:sp>
        <p:nvSpPr>
          <p:cNvPr id="210" name="Shape 210"/>
          <p:cNvSpPr/>
          <p:nvPr/>
        </p:nvSpPr>
        <p:spPr>
          <a:xfrm>
            <a:off x="241300" y="11747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The warming of the Arctic could be a threshold we have crossed ...</a:t>
            </a:r>
          </a:p>
        </p:txBody>
      </p:sp>
      <p:grpSp>
        <p:nvGrpSpPr>
          <p:cNvPr id="213" name="Group 213"/>
          <p:cNvGrpSpPr/>
          <p:nvPr/>
        </p:nvGrpSpPr>
        <p:grpSpPr>
          <a:xfrm>
            <a:off x="88900" y="63500"/>
            <a:ext cx="24193500" cy="1778000"/>
            <a:chOff x="-50800" y="-50800"/>
            <a:chExt cx="24193500" cy="1778000"/>
          </a:xfrm>
        </p:grpSpPr>
        <p:pic>
          <p:nvPicPr>
            <p:cNvPr id="211"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12"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214" name="image9.jpg" descr="climate_2007_65-f1.jpg"/>
          <p:cNvPicPr/>
          <p:nvPr/>
        </p:nvPicPr>
        <p:blipFill>
          <a:blip r:embed="rId5">
            <a:extLst/>
          </a:blip>
          <a:stretch>
            <a:fillRect/>
          </a:stretch>
        </p:blipFill>
        <p:spPr>
          <a:xfrm>
            <a:off x="10315575" y="2616200"/>
            <a:ext cx="13990067" cy="7834439"/>
          </a:xfrm>
          <a:prstGeom prst="rect">
            <a:avLst/>
          </a:prstGeom>
          <a:ln w="12700">
            <a:miter lim="400000"/>
          </a:ln>
        </p:spPr>
      </p:pic>
      <p:sp>
        <p:nvSpPr>
          <p:cNvPr id="215" name="Shape 215"/>
          <p:cNvSpPr/>
          <p:nvPr/>
        </p:nvSpPr>
        <p:spPr>
          <a:xfrm>
            <a:off x="12649200" y="10769600"/>
            <a:ext cx="11428175" cy="561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defTabSz="914400">
              <a:defRPr sz="1800"/>
            </a:pPr>
            <a:r>
              <a:rPr sz="3200">
                <a:latin typeface="Calibri"/>
                <a:ea typeface="Calibri"/>
                <a:cs typeface="Calibri"/>
                <a:sym typeface="Calibri"/>
              </a:rPr>
              <a:t>Lenton &amp; Schellnhuber (2007) </a:t>
            </a:r>
            <a:r>
              <a:rPr i="1" sz="3200">
                <a:latin typeface="Calibri"/>
                <a:ea typeface="Calibri"/>
                <a:cs typeface="Calibri"/>
                <a:sym typeface="Calibri"/>
              </a:rPr>
              <a:t>Nature Reports Climate Change</a:t>
            </a:r>
          </a:p>
        </p:txBody>
      </p:sp>
      <p:pic>
        <p:nvPicPr>
          <p:cNvPr id="216" name="imrs.php.jpg"/>
          <p:cNvPicPr/>
          <p:nvPr/>
        </p:nvPicPr>
        <p:blipFill>
          <a:blip r:embed="rId6">
            <a:extLst/>
          </a:blip>
          <a:stretch>
            <a:fillRect/>
          </a:stretch>
        </p:blipFill>
        <p:spPr>
          <a:xfrm>
            <a:off x="10712450" y="4697245"/>
            <a:ext cx="13474700" cy="7572709"/>
          </a:xfrm>
          <a:prstGeom prst="rect">
            <a:avLst/>
          </a:prstGeom>
          <a:ln w="12700">
            <a:miter lim="400000"/>
          </a:ln>
        </p:spPr>
      </p:pic>
      <p:sp>
        <p:nvSpPr>
          <p:cNvPr id="217" name="Shape 217"/>
          <p:cNvSpPr/>
          <p:nvPr/>
        </p:nvSpPr>
        <p:spPr>
          <a:xfrm>
            <a:off x="241300" y="10096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Many thresholds, including climate change related ones …</a:t>
            </a:r>
          </a:p>
        </p:txBody>
      </p:sp>
      <p:sp>
        <p:nvSpPr>
          <p:cNvPr id="218" name="Shape 218"/>
          <p:cNvSpPr/>
          <p:nvPr/>
        </p:nvSpPr>
        <p:spPr>
          <a:xfrm>
            <a:off x="13550900" y="121031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i="1" sz="4800">
                <a:solidFill>
                  <a:srgbClr val="1D6076"/>
                </a:solidFill>
                <a:latin typeface="Trebuchet MS"/>
                <a:ea typeface="Trebuchet MS"/>
                <a:cs typeface="Trebuchet MS"/>
                <a:sym typeface="Trebuchet MS"/>
              </a:rPr>
              <a:t>Francis and Vavrus, 2015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06"/>
                                        </p:tgtEl>
                                        <p:attrNameLst>
                                          <p:attrName>style.visibility</p:attrName>
                                        </p:attrNameLst>
                                      </p:cBhvr>
                                      <p:to>
                                        <p:strVal val="visible"/>
                                      </p:to>
                                    </p:set>
                                    <p:animEffect filter="dissolve" transition="in">
                                      <p:cBhvr>
                                        <p:cTn id="7" dur="10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208"/>
                                        </p:tgtEl>
                                        <p:attrNameLst>
                                          <p:attrName>style.visibility</p:attrName>
                                        </p:attrNameLst>
                                      </p:cBhvr>
                                      <p:to>
                                        <p:strVal val="visible"/>
                                      </p:to>
                                    </p:set>
                                    <p:animEffect filter="dissolve" transition="in">
                                      <p:cBhvr>
                                        <p:cTn id="12" dur="1000"/>
                                        <p:tgtEl>
                                          <p:spTgt spid="208"/>
                                        </p:tgtEl>
                                      </p:cBhvr>
                                    </p:animEffect>
                                  </p:childTnLst>
                                </p:cTn>
                              </p:par>
                            </p:childTnLst>
                          </p:cTn>
                        </p:par>
                        <p:par>
                          <p:cTn id="13" fill="hold">
                            <p:stCondLst>
                              <p:cond delay="1000"/>
                            </p:stCondLst>
                            <p:childTnLst>
                              <p:par>
                                <p:cTn id="14" nodeType="afterEffect" presetClass="entr" presetSubtype="0" presetID="10" grpId="3" fill="hold">
                                  <p:stCondLst>
                                    <p:cond delay="0"/>
                                  </p:stCondLst>
                                  <p:iterate type="el" backwards="0">
                                    <p:tmAbs val="0"/>
                                  </p:iterate>
                                  <p:childTnLst>
                                    <p:set>
                                      <p:cBhvr>
                                        <p:cTn id="15" fill="hold"/>
                                        <p:tgtEl>
                                          <p:spTgt spid="207"/>
                                        </p:tgtEl>
                                        <p:attrNameLst>
                                          <p:attrName>style.visibility</p:attrName>
                                        </p:attrNameLst>
                                      </p:cBhvr>
                                      <p:to>
                                        <p:strVal val="visible"/>
                                      </p:to>
                                    </p:set>
                                    <p:animEffect filter="fade" transition="in">
                                      <p:cBhvr>
                                        <p:cTn id="16" dur="1000"/>
                                        <p:tgtEl>
                                          <p:spTgt spid="207"/>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209"/>
                                        </p:tgtEl>
                                        <p:attrNameLst>
                                          <p:attrName>style.visibility</p:attrName>
                                        </p:attrNameLst>
                                      </p:cBhvr>
                                      <p:to>
                                        <p:strVal val="visible"/>
                                      </p:to>
                                    </p:set>
                                    <p:animEffect filter="dissolve" transition="in">
                                      <p:cBhvr>
                                        <p:cTn id="21" dur="1000"/>
                                        <p:tgtEl>
                                          <p:spTgt spid="209"/>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xit" presetSubtype="0" presetID="10" grpId="5" fill="hold">
                                  <p:stCondLst>
                                    <p:cond delay="0"/>
                                  </p:stCondLst>
                                  <p:iterate type="el" backwards="0">
                                    <p:tmAbs val="0"/>
                                  </p:iterate>
                                  <p:childTnLst>
                                    <p:animEffect filter="fade" transition="out">
                                      <p:cBhvr>
                                        <p:cTn id="25" dur="1000" fill="hold"/>
                                        <p:tgtEl>
                                          <p:spTgt spid="207"/>
                                        </p:tgtEl>
                                      </p:cBhvr>
                                    </p:animEffect>
                                    <p:set>
                                      <p:cBhvr>
                                        <p:cTn id="26" fill="hold">
                                          <p:stCondLst>
                                            <p:cond delay="999"/>
                                          </p:stCondLst>
                                        </p:cTn>
                                        <p:tgtEl>
                                          <p:spTgt spid="207"/>
                                        </p:tgtEl>
                                        <p:attrNameLst>
                                          <p:attrName>style.visibility</p:attrName>
                                        </p:attrNameLst>
                                      </p:cBhvr>
                                      <p:to>
                                        <p:strVal val="hidden"/>
                                      </p:to>
                                    </p:set>
                                  </p:childTnLst>
                                </p:cTn>
                              </p:par>
                            </p:childTnLst>
                          </p:cTn>
                        </p:par>
                        <p:par>
                          <p:cTn id="27" fill="hold">
                            <p:stCondLst>
                              <p:cond delay="1000"/>
                            </p:stCondLst>
                            <p:childTnLst>
                              <p:par>
                                <p:cTn id="28" nodeType="afterEffect" presetClass="entr" presetSubtype="0" presetID="9" grpId="6" fill="hold">
                                  <p:stCondLst>
                                    <p:cond delay="0"/>
                                  </p:stCondLst>
                                  <p:iterate type="el" backwards="0">
                                    <p:tmAbs val="0"/>
                                  </p:iterate>
                                  <p:childTnLst>
                                    <p:set>
                                      <p:cBhvr>
                                        <p:cTn id="29" fill="hold"/>
                                        <p:tgtEl>
                                          <p:spTgt spid="217"/>
                                        </p:tgtEl>
                                        <p:attrNameLst>
                                          <p:attrName>style.visibility</p:attrName>
                                        </p:attrNameLst>
                                      </p:cBhvr>
                                      <p:to>
                                        <p:strVal val="visible"/>
                                      </p:to>
                                    </p:set>
                                    <p:animEffect filter="dissolve" transition="in">
                                      <p:cBhvr>
                                        <p:cTn id="30" dur="1000"/>
                                        <p:tgtEl>
                                          <p:spTgt spid="217"/>
                                        </p:tgtEl>
                                      </p:cBhvr>
                                    </p:animEffect>
                                  </p:childTnLst>
                                </p:cTn>
                              </p:par>
                            </p:childTnLst>
                          </p:cTn>
                        </p:par>
                        <p:par>
                          <p:cTn id="31" fill="hold">
                            <p:stCondLst>
                              <p:cond delay="2000"/>
                            </p:stCondLst>
                            <p:childTnLst>
                              <p:par>
                                <p:cTn id="32" nodeType="afterEffect" presetClass="entr" presetSubtype="0" presetID="10" grpId="7" fill="hold">
                                  <p:stCondLst>
                                    <p:cond delay="0"/>
                                  </p:stCondLst>
                                  <p:iterate type="el" backwards="0">
                                    <p:tmAbs val="0"/>
                                  </p:iterate>
                                  <p:childTnLst>
                                    <p:set>
                                      <p:cBhvr>
                                        <p:cTn id="33" fill="hold"/>
                                        <p:tgtEl>
                                          <p:spTgt spid="214"/>
                                        </p:tgtEl>
                                        <p:attrNameLst>
                                          <p:attrName>style.visibility</p:attrName>
                                        </p:attrNameLst>
                                      </p:cBhvr>
                                      <p:to>
                                        <p:strVal val="visible"/>
                                      </p:to>
                                    </p:set>
                                    <p:animEffect filter="fade" transition="in">
                                      <p:cBhvr>
                                        <p:cTn id="34" dur="1000"/>
                                        <p:tgtEl>
                                          <p:spTgt spid="214"/>
                                        </p:tgtEl>
                                      </p:cBhvr>
                                    </p:animEffect>
                                  </p:childTnLst>
                                </p:cTn>
                              </p:par>
                            </p:childTnLst>
                          </p:cTn>
                        </p:par>
                        <p:par>
                          <p:cTn id="35" fill="hold">
                            <p:stCondLst>
                              <p:cond delay="3000"/>
                            </p:stCondLst>
                            <p:childTnLst>
                              <p:par>
                                <p:cTn id="36" nodeType="afterEffect" presetClass="entr" presetSubtype="0" presetID="9" grpId="8" fill="hold">
                                  <p:stCondLst>
                                    <p:cond delay="0"/>
                                  </p:stCondLst>
                                  <p:iterate type="el" backwards="0">
                                    <p:tmAbs val="0"/>
                                  </p:iterate>
                                  <p:childTnLst>
                                    <p:set>
                                      <p:cBhvr>
                                        <p:cTn id="37" fill="hold"/>
                                        <p:tgtEl>
                                          <p:spTgt spid="215"/>
                                        </p:tgtEl>
                                        <p:attrNameLst>
                                          <p:attrName>style.visibility</p:attrName>
                                        </p:attrNameLst>
                                      </p:cBhvr>
                                      <p:to>
                                        <p:strVal val="visible"/>
                                      </p:to>
                                    </p:set>
                                    <p:animEffect filter="dissolve" transition="in">
                                      <p:cBhvr>
                                        <p:cTn id="38" dur="1000"/>
                                        <p:tgtEl>
                                          <p:spTgt spid="215"/>
                                        </p:tgtEl>
                                      </p:cBhvr>
                                    </p:animEffect>
                                  </p:childTnLst>
                                </p:cTn>
                              </p:par>
                            </p:childTnLst>
                          </p:cTn>
                        </p:par>
                      </p:childTnLst>
                    </p:cTn>
                  </p:par>
                  <p:par>
                    <p:cTn id="39" fill="hold">
                      <p:stCondLst>
                        <p:cond delay="indefinite"/>
                      </p:stCondLst>
                      <p:childTnLst>
                        <p:par>
                          <p:cTn id="40" fill="hold">
                            <p:stCondLst>
                              <p:cond delay="0"/>
                            </p:stCondLst>
                            <p:childTnLst>
                              <p:par>
                                <p:cTn id="41" nodeType="clickEffect" presetClass="exit" presetSubtype="0" presetID="10" grpId="9" fill="hold">
                                  <p:stCondLst>
                                    <p:cond delay="0"/>
                                  </p:stCondLst>
                                  <p:iterate type="el" backwards="0">
                                    <p:tmAbs val="0"/>
                                  </p:iterate>
                                  <p:childTnLst>
                                    <p:animEffect filter="fade" transition="out">
                                      <p:cBhvr>
                                        <p:cTn id="42" dur="1000" fill="hold"/>
                                        <p:tgtEl>
                                          <p:spTgt spid="214"/>
                                        </p:tgtEl>
                                      </p:cBhvr>
                                    </p:animEffect>
                                    <p:set>
                                      <p:cBhvr>
                                        <p:cTn id="43" fill="hold">
                                          <p:stCondLst>
                                            <p:cond delay="999"/>
                                          </p:stCondLst>
                                        </p:cTn>
                                        <p:tgtEl>
                                          <p:spTgt spid="214"/>
                                        </p:tgtEl>
                                        <p:attrNameLst>
                                          <p:attrName>style.visibility</p:attrName>
                                        </p:attrNameLst>
                                      </p:cBhvr>
                                      <p:to>
                                        <p:strVal val="hidden"/>
                                      </p:to>
                                    </p:set>
                                  </p:childTnLst>
                                </p:cTn>
                              </p:par>
                            </p:childTnLst>
                          </p:cTn>
                        </p:par>
                        <p:par>
                          <p:cTn id="44" fill="hold">
                            <p:stCondLst>
                              <p:cond delay="1000"/>
                            </p:stCondLst>
                            <p:childTnLst>
                              <p:par>
                                <p:cTn id="45" nodeType="afterEffect" presetClass="exit" presetSubtype="0" presetID="9" grpId="10" fill="hold">
                                  <p:stCondLst>
                                    <p:cond delay="0"/>
                                  </p:stCondLst>
                                  <p:iterate type="el" backwards="0">
                                    <p:tmAbs val="0"/>
                                  </p:iterate>
                                  <p:childTnLst>
                                    <p:animEffect filter="dissolve" transition="out">
                                      <p:cBhvr>
                                        <p:cTn id="46" dur="1000" fill="hold"/>
                                        <p:tgtEl>
                                          <p:spTgt spid="215"/>
                                        </p:tgtEl>
                                      </p:cBhvr>
                                    </p:animEffect>
                                    <p:set>
                                      <p:cBhvr>
                                        <p:cTn id="47" fill="hold">
                                          <p:stCondLst>
                                            <p:cond delay="999"/>
                                          </p:stCondLst>
                                        </p:cTn>
                                        <p:tgtEl>
                                          <p:spTgt spid="215"/>
                                        </p:tgtEl>
                                        <p:attrNameLst>
                                          <p:attrName>style.visibility</p:attrName>
                                        </p:attrNameLst>
                                      </p:cBhvr>
                                      <p:to>
                                        <p:strVal val="hidden"/>
                                      </p:to>
                                    </p:set>
                                  </p:childTnLst>
                                </p:cTn>
                              </p:par>
                            </p:childTnLst>
                          </p:cTn>
                        </p:par>
                        <p:par>
                          <p:cTn id="48" fill="hold">
                            <p:stCondLst>
                              <p:cond delay="2000"/>
                            </p:stCondLst>
                            <p:childTnLst>
                              <p:par>
                                <p:cTn id="49" nodeType="afterEffect" presetClass="entr" presetSubtype="0" presetID="9" grpId="11" fill="hold">
                                  <p:stCondLst>
                                    <p:cond delay="0"/>
                                  </p:stCondLst>
                                  <p:iterate type="el" backwards="0">
                                    <p:tmAbs val="0"/>
                                  </p:iterate>
                                  <p:childTnLst>
                                    <p:set>
                                      <p:cBhvr>
                                        <p:cTn id="50" fill="hold"/>
                                        <p:tgtEl>
                                          <p:spTgt spid="210"/>
                                        </p:tgtEl>
                                        <p:attrNameLst>
                                          <p:attrName>style.visibility</p:attrName>
                                        </p:attrNameLst>
                                      </p:cBhvr>
                                      <p:to>
                                        <p:strVal val="visible"/>
                                      </p:to>
                                    </p:set>
                                    <p:animEffect filter="dissolve" transition="in">
                                      <p:cBhvr>
                                        <p:cTn id="51" dur="1000"/>
                                        <p:tgtEl>
                                          <p:spTgt spid="210"/>
                                        </p:tgtEl>
                                      </p:cBhvr>
                                    </p:animEffect>
                                  </p:childTnLst>
                                </p:cTn>
                              </p:par>
                            </p:childTnLst>
                          </p:cTn>
                        </p:par>
                        <p:par>
                          <p:cTn id="52" fill="hold">
                            <p:stCondLst>
                              <p:cond delay="3000"/>
                            </p:stCondLst>
                            <p:childTnLst>
                              <p:par>
                                <p:cTn id="53" nodeType="afterEffect" presetClass="entr" presetSubtype="0" presetID="10" grpId="12" fill="hold">
                                  <p:stCondLst>
                                    <p:cond delay="0"/>
                                  </p:stCondLst>
                                  <p:iterate type="el" backwards="0">
                                    <p:tmAbs val="0"/>
                                  </p:iterate>
                                  <p:childTnLst>
                                    <p:set>
                                      <p:cBhvr>
                                        <p:cTn id="54" fill="hold"/>
                                        <p:tgtEl>
                                          <p:spTgt spid="216"/>
                                        </p:tgtEl>
                                        <p:attrNameLst>
                                          <p:attrName>style.visibility</p:attrName>
                                        </p:attrNameLst>
                                      </p:cBhvr>
                                      <p:to>
                                        <p:strVal val="visible"/>
                                      </p:to>
                                    </p:set>
                                    <p:animEffect filter="fade" transition="in">
                                      <p:cBhvr>
                                        <p:cTn id="55" dur="1000"/>
                                        <p:tgtEl>
                                          <p:spTgt spid="216"/>
                                        </p:tgtEl>
                                      </p:cBhvr>
                                    </p:animEffect>
                                  </p:childTnLst>
                                </p:cTn>
                              </p:par>
                            </p:childTnLst>
                          </p:cTn>
                        </p:par>
                        <p:par>
                          <p:cTn id="56" fill="hold">
                            <p:stCondLst>
                              <p:cond delay="4000"/>
                            </p:stCondLst>
                            <p:childTnLst>
                              <p:par>
                                <p:cTn id="57" nodeType="afterEffect" presetClass="entr" presetSubtype="0" presetID="9" grpId="13" fill="hold">
                                  <p:stCondLst>
                                    <p:cond delay="0"/>
                                  </p:stCondLst>
                                  <p:iterate type="el" backwards="0">
                                    <p:tmAbs val="0"/>
                                  </p:iterate>
                                  <p:childTnLst>
                                    <p:set>
                                      <p:cBhvr>
                                        <p:cTn id="58" fill="hold"/>
                                        <p:tgtEl>
                                          <p:spTgt spid="218"/>
                                        </p:tgtEl>
                                        <p:attrNameLst>
                                          <p:attrName>style.visibility</p:attrName>
                                        </p:attrNameLst>
                                      </p:cBhvr>
                                      <p:to>
                                        <p:strVal val="visible"/>
                                      </p:to>
                                    </p:set>
                                    <p:animEffect filter="dissolve" transition="in">
                                      <p:cBhvr>
                                        <p:cTn id="59"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 grpId="10"/>
      <p:bldP build="whole" bldLvl="1" animBg="1" rev="0" advAuto="0" spid="206" grpId="1"/>
      <p:bldP build="whole" bldLvl="1" animBg="1" rev="0" advAuto="0" spid="216" grpId="12"/>
      <p:bldP build="whole" bldLvl="1" animBg="1" rev="0" advAuto="0" spid="210" grpId="11"/>
      <p:bldP build="whole" bldLvl="1" animBg="1" rev="0" advAuto="0" spid="217" grpId="6"/>
      <p:bldP build="whole" bldLvl="1" animBg="1" rev="0" advAuto="0" spid="214" grpId="7"/>
      <p:bldP build="whole" bldLvl="1" animBg="1" rev="0" advAuto="0" spid="214" grpId="9"/>
      <p:bldP build="whole" bldLvl="1" animBg="1" rev="0" advAuto="0" spid="208" grpId="2"/>
      <p:bldP build="whole" bldLvl="1" animBg="1" rev="0" advAuto="0" spid="207" grpId="3"/>
      <p:bldP build="whole" bldLvl="1" animBg="1" rev="0" advAuto="0" spid="207" grpId="5"/>
      <p:bldP build="whole" bldLvl="1" animBg="1" rev="0" advAuto="0" spid="215" grpId="8"/>
      <p:bldP build="whole" bldLvl="1" animBg="1" rev="0" advAuto="0" spid="218" grpId="13"/>
      <p:bldP build="whole" bldLvl="1" animBg="1" rev="0" advAuto="0" spid="209" grpId="4"/>
    </p:bldLst>
  </p:timing>
</p:sld>
</file>

<file path=ppt/slides/slide12.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220" name="Shape 220"/>
          <p:cNvSpPr/>
          <p:nvPr/>
        </p:nvSpPr>
        <p:spPr>
          <a:xfrm>
            <a:off x="406400" y="2387600"/>
            <a:ext cx="19274036" cy="711201"/>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800">
                <a:solidFill>
                  <a:srgbClr val="165576"/>
                </a:solidFill>
                <a:uFill>
                  <a:solidFill>
                    <a:srgbClr val="165576"/>
                  </a:solidFill>
                </a:uFill>
                <a:latin typeface="Trebuchet MS"/>
                <a:ea typeface="Trebuchet MS"/>
                <a:cs typeface="Trebuchet MS"/>
                <a:sym typeface="Trebuchet MS"/>
              </a:rPr>
              <a:t>Our Commitment: The “~400 ppm CO</a:t>
            </a:r>
            <a:r>
              <a:rPr baseline="-5999" sz="4800">
                <a:solidFill>
                  <a:srgbClr val="165576"/>
                </a:solidFill>
                <a:uFill>
                  <a:solidFill>
                    <a:srgbClr val="165576"/>
                  </a:solidFill>
                </a:uFill>
                <a:latin typeface="Trebuchet MS"/>
                <a:ea typeface="Trebuchet MS"/>
                <a:cs typeface="Trebuchet MS"/>
                <a:sym typeface="Trebuchet MS"/>
              </a:rPr>
              <a:t>2</a:t>
            </a:r>
            <a:r>
              <a:rPr sz="4800">
                <a:solidFill>
                  <a:srgbClr val="165576"/>
                </a:solidFill>
                <a:uFill>
                  <a:solidFill>
                    <a:srgbClr val="165576"/>
                  </a:solidFill>
                </a:uFill>
                <a:latin typeface="Trebuchet MS"/>
                <a:ea typeface="Trebuchet MS"/>
                <a:cs typeface="Trebuchet MS"/>
                <a:sym typeface="Trebuchet MS"/>
              </a:rPr>
              <a:t> World”:</a:t>
            </a:r>
          </a:p>
        </p:txBody>
      </p:sp>
      <p:sp>
        <p:nvSpPr>
          <p:cNvPr id="221" name="Shape 221"/>
          <p:cNvSpPr/>
          <p:nvPr/>
        </p:nvSpPr>
        <p:spPr>
          <a:xfrm>
            <a:off x="355600" y="3695700"/>
            <a:ext cx="15092561" cy="4846321"/>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Example: Mid-Pliocene, 3.3 to 3.0 Million Years ago</a:t>
            </a:r>
            <a:endParaRPr sz="4400">
              <a:solidFill>
                <a:srgbClr val="1A5475"/>
              </a:solidFill>
              <a:uFill>
                <a:solidFill>
                  <a:srgbClr val="1A5475"/>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Temperature: ~1 - 2 </a:t>
            </a:r>
            <a:r>
              <a:rPr baseline="31999" sz="4400">
                <a:solidFill>
                  <a:srgbClr val="1A5475"/>
                </a:solidFill>
                <a:uFill>
                  <a:solidFill>
                    <a:srgbClr val="1A5475"/>
                  </a:solidFill>
                </a:uFill>
                <a:latin typeface="Trebuchet MS"/>
                <a:ea typeface="Trebuchet MS"/>
                <a:cs typeface="Trebuchet MS"/>
                <a:sym typeface="Trebuchet MS"/>
              </a:rPr>
              <a:t>o</a:t>
            </a:r>
            <a:r>
              <a:rPr sz="4400">
                <a:solidFill>
                  <a:srgbClr val="1A5475"/>
                </a:solidFill>
                <a:uFill>
                  <a:solidFill>
                    <a:srgbClr val="1A5475"/>
                  </a:solidFill>
                </a:uFill>
                <a:latin typeface="Trebuchet MS"/>
                <a:ea typeface="Trebuchet MS"/>
                <a:cs typeface="Trebuchet MS"/>
                <a:sym typeface="Trebuchet MS"/>
              </a:rPr>
              <a:t>C higher</a:t>
            </a:r>
            <a:endParaRPr sz="4400">
              <a:solidFill>
                <a:srgbClr val="1A5475"/>
              </a:solidFill>
              <a:uFill>
                <a:solidFill>
                  <a:srgbClr val="1A5475"/>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Sea level: </a:t>
            </a:r>
            <a:endParaRPr sz="4400">
              <a:solidFill>
                <a:srgbClr val="1A5475"/>
              </a:solidFill>
              <a:uFill>
                <a:solidFill>
                  <a:srgbClr val="1A5475"/>
                </a:solidFill>
              </a:uFill>
              <a:latin typeface="Trebuchet MS"/>
              <a:ea typeface="Trebuchet MS"/>
              <a:cs typeface="Trebuchet MS"/>
              <a:sym typeface="Trebuchet MS"/>
            </a:endParaRPr>
          </a:p>
          <a:p>
            <a:pPr lvl="0" marL="783166" indent="-465666" defTabSz="655174">
              <a:lnSpc>
                <a:spcPct val="80000"/>
              </a:lnSpc>
              <a:spcBef>
                <a:spcPts val="900"/>
              </a:spcBef>
              <a:buSzPct val="171000"/>
              <a:buChar char="-"/>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global average on the order of 25 m higher than today</a:t>
            </a:r>
            <a:endParaRPr sz="4400">
              <a:solidFill>
                <a:srgbClr val="1A5475"/>
              </a:solidFill>
              <a:uFill>
                <a:solidFill>
                  <a:srgbClr val="1A5475"/>
                </a:solidFill>
              </a:uFill>
              <a:latin typeface="Trebuchet MS"/>
              <a:ea typeface="Trebuchet MS"/>
              <a:cs typeface="Trebuchet MS"/>
              <a:sym typeface="Trebuchet MS"/>
            </a:endParaRPr>
          </a:p>
          <a:p>
            <a:pPr lvl="0" marL="783166" indent="-465666" defTabSz="655174">
              <a:lnSpc>
                <a:spcPct val="80000"/>
              </a:lnSpc>
              <a:spcBef>
                <a:spcPts val="900"/>
              </a:spcBef>
              <a:buSzPct val="171000"/>
              <a:buChar char="-"/>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regionally </a:t>
            </a:r>
            <a:r>
              <a:rPr sz="4400">
                <a:solidFill>
                  <a:srgbClr val="1A5475"/>
                </a:solidFill>
                <a:uFill>
                  <a:solidFill>
                    <a:srgbClr val="1A5475"/>
                  </a:solidFill>
                </a:uFill>
                <a:latin typeface="Trebuchet MS"/>
                <a:ea typeface="Trebuchet MS"/>
                <a:cs typeface="Trebuchet MS"/>
                <a:sym typeface="Trebuchet MS"/>
              </a:rPr>
              <a:t>5 to 40 m higher</a:t>
            </a:r>
            <a:r>
              <a:rPr sz="4400">
                <a:solidFill>
                  <a:srgbClr val="1A5475"/>
                </a:solidFill>
                <a:uFill>
                  <a:solidFill>
                    <a:srgbClr val="1A5475"/>
                  </a:solidFill>
                </a:uFill>
                <a:latin typeface="Trebuchet MS"/>
                <a:ea typeface="Trebuchet MS"/>
                <a:cs typeface="Trebuchet MS"/>
                <a:sym typeface="Trebuchet MS"/>
              </a:rPr>
              <a:t>;</a:t>
            </a:r>
            <a:endParaRPr sz="4400">
              <a:solidFill>
                <a:srgbClr val="1A5475"/>
              </a:solidFill>
              <a:uFill>
                <a:solidFill>
                  <a:srgbClr val="1A5475"/>
                </a:solidFill>
              </a:uFill>
              <a:latin typeface="Trebuchet MS"/>
              <a:ea typeface="Trebuchet MS"/>
              <a:cs typeface="Trebuchet MS"/>
              <a:sym typeface="Trebuchet MS"/>
            </a:endParaRPr>
          </a:p>
          <a:p>
            <a:pPr lvl="0" marL="783166" indent="-465666" defTabSz="655174">
              <a:lnSpc>
                <a:spcPct val="80000"/>
              </a:lnSpc>
              <a:spcBef>
                <a:spcPts val="900"/>
              </a:spcBef>
              <a:buSzPct val="171000"/>
              <a:buChar char="-"/>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most likely, much stronger storms due to larger temperature difference between tropics and polar regions </a:t>
            </a:r>
          </a:p>
        </p:txBody>
      </p:sp>
      <p:grpSp>
        <p:nvGrpSpPr>
          <p:cNvPr id="224" name="Group 224"/>
          <p:cNvGrpSpPr/>
          <p:nvPr/>
        </p:nvGrpSpPr>
        <p:grpSpPr>
          <a:xfrm>
            <a:off x="88900" y="63500"/>
            <a:ext cx="24193500" cy="1778000"/>
            <a:chOff x="-50800" y="-50800"/>
            <a:chExt cx="24193500" cy="1778000"/>
          </a:xfrm>
        </p:grpSpPr>
        <p:pic>
          <p:nvPicPr>
            <p:cNvPr id="222"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23"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225" name="hansenetal.tiff"/>
          <p:cNvPicPr/>
          <p:nvPr/>
        </p:nvPicPr>
        <p:blipFill>
          <a:blip r:embed="rId4">
            <a:extLst/>
          </a:blip>
          <a:stretch>
            <a:fillRect/>
          </a:stretch>
        </p:blipFill>
        <p:spPr>
          <a:xfrm>
            <a:off x="8940800" y="1955800"/>
            <a:ext cx="15302750" cy="11567433"/>
          </a:xfrm>
          <a:prstGeom prst="rect">
            <a:avLst/>
          </a:prstGeom>
          <a:ln w="12700">
            <a:miter lim="400000"/>
          </a:ln>
        </p:spPr>
      </p:pic>
      <p:sp>
        <p:nvSpPr>
          <p:cNvPr id="226" name="Shape 226"/>
          <p:cNvSpPr/>
          <p:nvPr/>
        </p:nvSpPr>
        <p:spPr>
          <a:xfrm>
            <a:off x="177800" y="1295400"/>
            <a:ext cx="18097500" cy="3352800"/>
          </a:xfrm>
          <a:prstGeom prst="wedgeEllipseCallout">
            <a:avLst>
              <a:gd name="adj1" fmla="val 27408"/>
              <a:gd name="adj2" fmla="val 123224"/>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p>
            <a:pPr lvl="0" algn="ctr" defTabSz="1130300">
              <a:defRPr sz="1800"/>
            </a:pPr>
            <a:r>
              <a: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rPr>
              <a:t>Hansen et al., 2015: “… Evidence … that 2</a:t>
            </a:r>
            <a:r>
              <a:rPr baseline="31999"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rPr>
              <a:t>o</a:t>
            </a:r>
            <a:r>
              <a: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rPr>
              <a:t>C global warming is highly dangerous.”</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20"/>
                                        </p:tgtEl>
                                        <p:attrNameLst>
                                          <p:attrName>style.visibility</p:attrName>
                                        </p:attrNameLst>
                                      </p:cBhvr>
                                      <p:to>
                                        <p:strVal val="visible"/>
                                      </p:to>
                                    </p:set>
                                    <p:animEffect filter="dissolve" transition="in">
                                      <p:cBhvr>
                                        <p:cTn id="7" dur="10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221"/>
                                        </p:tgtEl>
                                        <p:attrNameLst>
                                          <p:attrName>style.visibility</p:attrName>
                                        </p:attrNameLst>
                                      </p:cBhvr>
                                      <p:to>
                                        <p:strVal val="visible"/>
                                      </p:to>
                                    </p:set>
                                    <p:animEffect filter="dissolve" transition="in">
                                      <p:cBhvr>
                                        <p:cTn id="12" dur="10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225"/>
                                        </p:tgtEl>
                                        <p:attrNameLst>
                                          <p:attrName>style.visibility</p:attrName>
                                        </p:attrNameLst>
                                      </p:cBhvr>
                                      <p:to>
                                        <p:strVal val="visible"/>
                                      </p:to>
                                    </p:set>
                                    <p:animEffect filter="fade" transition="in">
                                      <p:cBhvr>
                                        <p:cTn id="17" dur="1000"/>
                                        <p:tgtEl>
                                          <p:spTgt spid="225"/>
                                        </p:tgtEl>
                                      </p:cBhvr>
                                    </p:animEffect>
                                  </p:childTnLst>
                                </p:cTn>
                              </p:par>
                            </p:childTnLst>
                          </p:cTn>
                        </p:par>
                        <p:par>
                          <p:cTn id="18" fill="hold">
                            <p:stCondLst>
                              <p:cond delay="1000"/>
                            </p:stCondLst>
                            <p:childTnLst>
                              <p:par>
                                <p:cTn id="19" nodeType="afterEffect" presetClass="entr" presetSubtype="16" presetID="23" grpId="4" fill="hold">
                                  <p:stCondLst>
                                    <p:cond delay="0"/>
                                  </p:stCondLst>
                                  <p:iterate type="el" backwards="0">
                                    <p:tmAbs val="0"/>
                                  </p:iterate>
                                  <p:childTnLst>
                                    <p:set>
                                      <p:cBhvr>
                                        <p:cTn id="20" fill="hold"/>
                                        <p:tgtEl>
                                          <p:spTgt spid="226"/>
                                        </p:tgtEl>
                                        <p:attrNameLst>
                                          <p:attrName>style.visibility</p:attrName>
                                        </p:attrNameLst>
                                      </p:cBhvr>
                                      <p:to>
                                        <p:strVal val="visible"/>
                                      </p:to>
                                    </p:set>
                                    <p:anim calcmode="lin" valueType="num">
                                      <p:cBhvr>
                                        <p:cTn id="21" dur="1000" fill="hold"/>
                                        <p:tgtEl>
                                          <p:spTgt spid="226"/>
                                        </p:tgtEl>
                                        <p:attrNameLst>
                                          <p:attrName>ppt_w</p:attrName>
                                        </p:attrNameLst>
                                      </p:cBhvr>
                                      <p:tavLst>
                                        <p:tav tm="0">
                                          <p:val>
                                            <p:fltVal val="0"/>
                                          </p:val>
                                        </p:tav>
                                        <p:tav tm="100000">
                                          <p:val>
                                            <p:strVal val="#ppt_w"/>
                                          </p:val>
                                        </p:tav>
                                      </p:tavLst>
                                    </p:anim>
                                    <p:anim calcmode="lin" valueType="num">
                                      <p:cBhvr>
                                        <p:cTn id="22" dur="1000" fill="hold"/>
                                        <p:tgtEl>
                                          <p:spTgt spid="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4"/>
      <p:bldP build="whole" bldLvl="1" animBg="1" rev="0" advAuto="0" spid="220" grpId="1"/>
      <p:bldP build="whole" bldLvl="1" animBg="1" rev="0" advAuto="0" spid="225" grpId="3"/>
      <p:bldP build="whole" bldLvl="1" animBg="1" rev="0" advAuto="0" spid="221" grpId="2"/>
    </p:bldLst>
  </p:timing>
</p:sld>
</file>

<file path=ppt/slides/slide1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28" name="Shape 228"/>
          <p:cNvSpPr/>
          <p:nvPr>
            <p:ph type="title"/>
          </p:nvPr>
        </p:nvSpPr>
        <p:spPr>
          <a:xfrm>
            <a:off x="1714500" y="-457200"/>
            <a:ext cx="20726400" cy="2533650"/>
          </a:xfrm>
          <a:prstGeom prst="rect">
            <a:avLst/>
          </a:prstGeom>
          <a:ln w="9525">
            <a:round/>
          </a:ln>
        </p:spPr>
        <p:txBody>
          <a:bodyPr/>
          <a:lstStyle>
            <a:lvl1pPr>
              <a:lnSpc>
                <a:spcPct val="80000"/>
              </a:lnSpc>
              <a:tabLst>
                <a:tab pos="76200" algn="l"/>
                <a:tab pos="990600" algn="l"/>
                <a:tab pos="1905000" algn="l"/>
                <a:tab pos="2819400" algn="l"/>
                <a:tab pos="3733800" algn="l"/>
                <a:tab pos="4648200" algn="l"/>
                <a:tab pos="5562600" algn="l"/>
                <a:tab pos="6477000" algn="l"/>
                <a:tab pos="7391400" algn="l"/>
                <a:tab pos="8305800" algn="l"/>
                <a:tab pos="9220200" algn="l"/>
                <a:tab pos="10134600" algn="l"/>
                <a:tab pos="11049000" algn="l"/>
                <a:tab pos="11963400" algn="l"/>
                <a:tab pos="12877800" algn="l"/>
                <a:tab pos="13792200" algn="l"/>
                <a:tab pos="14706600" algn="l"/>
                <a:tab pos="15621000" algn="l"/>
                <a:tab pos="16535400" algn="l"/>
                <a:tab pos="17449800" algn="l"/>
                <a:tab pos="18364200" algn="l"/>
              </a:tabLst>
              <a:defRPr sz="9800">
                <a:solidFill>
                  <a:srgbClr val="89FD5B"/>
                </a:solidFill>
                <a:uFill>
                  <a:solidFill>
                    <a:srgbClr val="89FD5B"/>
                  </a:solidFill>
                </a:uFill>
                <a:latin typeface="Chalkduster"/>
                <a:ea typeface="Chalkduster"/>
                <a:cs typeface="Chalkduster"/>
                <a:sym typeface="Chalkduster"/>
              </a:defRPr>
            </a:lvl1pPr>
          </a:lstStyle>
          <a:p>
            <a:pPr lvl="0">
              <a:defRPr sz="1800">
                <a:solidFill>
                  <a:srgbClr val="000000"/>
                </a:solidFill>
                <a:uFillTx/>
              </a:defRPr>
            </a:pPr>
            <a:r>
              <a:rPr sz="9800">
                <a:solidFill>
                  <a:srgbClr val="89FD5B"/>
                </a:solidFill>
                <a:uFill>
                  <a:solidFill>
                    <a:srgbClr val="89FD5B"/>
                  </a:solidFill>
                </a:uFill>
              </a:rPr>
              <a:t>SUSTAINABILITY:</a:t>
            </a:r>
          </a:p>
        </p:txBody>
      </p:sp>
      <p:sp>
        <p:nvSpPr>
          <p:cNvPr id="229" name="Shape 229"/>
          <p:cNvSpPr/>
          <p:nvPr/>
        </p:nvSpPr>
        <p:spPr>
          <a:xfrm>
            <a:off x="514350" y="1631950"/>
            <a:ext cx="23202900" cy="1790700"/>
          </a:xfrm>
          <a:prstGeom prst="rect">
            <a:avLst/>
          </a:prstGeom>
          <a:ln w="12700">
            <a:miter lim="400000"/>
          </a:ln>
          <a:extLst>
            <a:ext uri="{C572A759-6A51-4108-AA02-DFA0A04FC94B}">
              <ma14:wrappingTextBoxFlag xmlns:ma14="http://schemas.microsoft.com/office/mac/drawingml/2011/main" val="1"/>
            </a:ext>
          </a:extLst>
        </p:spPr>
        <p:txBody>
          <a:bodyPr lIns="57150" tIns="57150" rIns="57150" bIns="57150" anchor="ctr">
            <a:spAutoFit/>
          </a:bodyPr>
          <a:lstStyle>
            <a:lvl1pPr marL="52266" marR="52266" algn="ctr" defTabSz="431800">
              <a:lnSpc>
                <a:spcPct val="80000"/>
              </a:lnSpc>
              <a:spcBef>
                <a:spcPts val="1600"/>
              </a:spcBef>
              <a:buClr>
                <a:srgbClr val="000000"/>
              </a:buClr>
              <a:buFont typeface="Times New Roman"/>
              <a:tabLst>
                <a:tab pos="76200" algn="l"/>
                <a:tab pos="990600" algn="l"/>
                <a:tab pos="1905000" algn="l"/>
                <a:tab pos="2819400" algn="l"/>
                <a:tab pos="3733800" algn="l"/>
                <a:tab pos="4648200" algn="l"/>
                <a:tab pos="5562600" algn="l"/>
                <a:tab pos="6477000" algn="l"/>
                <a:tab pos="7391400" algn="l"/>
                <a:tab pos="8305800" algn="l"/>
                <a:tab pos="9220200" algn="l"/>
                <a:tab pos="10134600" algn="l"/>
                <a:tab pos="11049000" algn="l"/>
                <a:tab pos="11963400" algn="l"/>
                <a:tab pos="12877800" algn="l"/>
                <a:tab pos="13792200" algn="l"/>
                <a:tab pos="14706600" algn="l"/>
                <a:tab pos="15621000" algn="l"/>
                <a:tab pos="16535400" algn="l"/>
                <a:tab pos="17449800" algn="l"/>
                <a:tab pos="18364200" algn="l"/>
              </a:tabLst>
              <a:defRPr sz="5600">
                <a:solidFill>
                  <a:srgbClr val="FFFFFF"/>
                </a:solidFill>
                <a:uFill>
                  <a:solidFill>
                    <a:srgbClr val="FFFFFF"/>
                  </a:solidFill>
                </a:uFill>
                <a:latin typeface="Chalkduster"/>
                <a:ea typeface="Chalkduster"/>
                <a:cs typeface="Chalkduster"/>
                <a:sym typeface="Chalkduster"/>
              </a:defRPr>
            </a:lvl1pPr>
          </a:lstStyle>
          <a:p>
            <a:pPr lvl="0">
              <a:defRPr sz="1800">
                <a:solidFill>
                  <a:srgbClr val="000000"/>
                </a:solidFill>
                <a:uFillTx/>
              </a:defRPr>
            </a:pPr>
            <a:r>
              <a:rPr sz="5600">
                <a:solidFill>
                  <a:srgbClr val="FFFFFF"/>
                </a:solidFill>
                <a:uFill>
                  <a:solidFill>
                    <a:srgbClr val="FFFFFF"/>
                  </a:solidFill>
                </a:uFill>
              </a:rPr>
              <a:t>How difficult is it to keep a system within the sustainable range?</a:t>
            </a:r>
          </a:p>
        </p:txBody>
      </p:sp>
      <p:sp>
        <p:nvSpPr>
          <p:cNvPr id="230" name="Shape 230"/>
          <p:cNvSpPr/>
          <p:nvPr/>
        </p:nvSpPr>
        <p:spPr>
          <a:xfrm>
            <a:off x="4863464" y="10506074"/>
            <a:ext cx="2533651" cy="25336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8290">
                <a:srgbClr val="DBDDD0"/>
              </a:gs>
              <a:gs pos="21761">
                <a:srgbClr val="D3CF9A"/>
              </a:gs>
              <a:gs pos="52331">
                <a:srgbClr val="CBC064"/>
              </a:gs>
              <a:gs pos="100000">
                <a:srgbClr val="AE7B58"/>
              </a:gs>
            </a:gsLst>
            <a:path>
              <a:fillToRect l="48746" t="41729" r="51253" b="58270"/>
            </a:path>
          </a:gradFill>
          <a:ln w="12700">
            <a:miter lim="400000"/>
          </a:ln>
        </p:spPr>
        <p:txBody>
          <a:bodyPr lIns="57150" tIns="57150" rIns="57150" bIns="57150" anchor="ctr"/>
          <a:lstStyle/>
          <a:p>
            <a:pPr lvl="0" algn="ctr" defTabSz="431800">
              <a:defRPr sz="5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31" name="Shape 231"/>
          <p:cNvSpPr/>
          <p:nvPr/>
        </p:nvSpPr>
        <p:spPr>
          <a:xfrm>
            <a:off x="15011399" y="4133849"/>
            <a:ext cx="2533651" cy="25336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8290">
                <a:srgbClr val="DBDDD0"/>
              </a:gs>
              <a:gs pos="21761">
                <a:srgbClr val="D3CF9A"/>
              </a:gs>
              <a:gs pos="52331">
                <a:srgbClr val="CBC064"/>
              </a:gs>
              <a:gs pos="100000">
                <a:srgbClr val="AE7B58"/>
              </a:gs>
            </a:gsLst>
            <a:path>
              <a:fillToRect l="42600" t="38199" r="57399" b="61800"/>
            </a:path>
          </a:gradFill>
          <a:ln w="12700">
            <a:miter lim="400000"/>
          </a:ln>
        </p:spPr>
        <p:txBody>
          <a:bodyPr lIns="57150" tIns="57150" rIns="57150" bIns="57150" anchor="ctr"/>
          <a:lstStyle/>
          <a:p>
            <a:pPr lvl="0" algn="ctr" defTabSz="431800">
              <a:defRPr sz="5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32" name="Shape 232"/>
          <p:cNvSpPr/>
          <p:nvPr/>
        </p:nvSpPr>
        <p:spPr>
          <a:xfrm>
            <a:off x="1796392" y="3806190"/>
            <a:ext cx="5004447" cy="1143001"/>
          </a:xfrm>
          <a:prstGeom prst="rect">
            <a:avLst/>
          </a:prstGeom>
          <a:ln w="12700">
            <a:miter lim="400000"/>
          </a:ln>
          <a:extLst>
            <a:ext uri="{C572A759-6A51-4108-AA02-DFA0A04FC94B}">
              <ma14:wrappingTextBoxFlag xmlns:ma14="http://schemas.microsoft.com/office/mac/drawingml/2011/main" val="1"/>
            </a:ext>
          </a:extLst>
        </p:spPr>
        <p:txBody>
          <a:bodyPr wrap="none" lIns="57150" tIns="57150" rIns="57150" bIns="57150" anchor="ctr">
            <a:spAutoFit/>
          </a:bodyPr>
          <a:lstStyle>
            <a:lvl1pPr algn="ctr" defTabSz="431800">
              <a:defRPr sz="5400">
                <a:solidFill>
                  <a:srgbClr val="88FC5B"/>
                </a:solidFill>
                <a:latin typeface="Chalkduster"/>
                <a:ea typeface="Chalkduster"/>
                <a:cs typeface="Chalkduster"/>
                <a:sym typeface="Chalkduster"/>
              </a:defRPr>
            </a:lvl1pPr>
          </a:lstStyle>
          <a:p>
            <a:pPr lvl="0">
              <a:defRPr sz="1800">
                <a:solidFill>
                  <a:srgbClr val="000000"/>
                </a:solidFill>
              </a:defRPr>
            </a:pPr>
            <a:r>
              <a:rPr sz="5400">
                <a:solidFill>
                  <a:srgbClr val="88FC5B"/>
                </a:solidFill>
              </a:rPr>
              <a:t>It depends...</a:t>
            </a:r>
          </a:p>
        </p:txBody>
      </p:sp>
      <p:grpSp>
        <p:nvGrpSpPr>
          <p:cNvPr id="235" name="Group 235"/>
          <p:cNvGrpSpPr/>
          <p:nvPr/>
        </p:nvGrpSpPr>
        <p:grpSpPr>
          <a:xfrm flipV="1">
            <a:off x="762423" y="4991099"/>
            <a:ext cx="6677493" cy="138999"/>
            <a:chOff x="-57149" y="-57150"/>
            <a:chExt cx="6677491" cy="138997"/>
          </a:xfrm>
        </p:grpSpPr>
        <p:sp>
          <p:nvSpPr>
            <p:cNvPr id="234" name="Shape 234"/>
            <p:cNvSpPr/>
            <p:nvPr/>
          </p:nvSpPr>
          <p:spPr>
            <a:xfrm>
              <a:off x="0" y="0"/>
              <a:ext cx="6563192" cy="24698"/>
            </a:xfrm>
            <a:prstGeom prst="line">
              <a:avLst/>
            </a:prstGeom>
            <a:solidFill>
              <a:srgbClr val="DBDDD0"/>
            </a:solidFill>
            <a:ln>
              <a:noFill/>
            </a:ln>
            <a:effectLst/>
          </p:spPr>
          <p:txBody>
            <a:bodyPr wrap="square" lIns="76200" tIns="76200" rIns="76200" bIns="76200" numCol="1" anchor="ctr">
              <a:noAutofit/>
            </a:bodyPr>
            <a:lstStyle/>
            <a:p>
              <a:pPr lvl="0">
                <a:defRPr sz="1800"/>
              </a:pPr>
            </a:p>
          </p:txBody>
        </p:sp>
        <p:pic>
          <p:nvPicPr>
            <p:cNvPr id="233" name=""/>
            <p:cNvPicPr/>
            <p:nvPr/>
          </p:nvPicPr>
          <p:blipFill>
            <a:blip r:embed="rId3">
              <a:extLst/>
            </a:blip>
            <a:stretch>
              <a:fillRect/>
            </a:stretch>
          </p:blipFill>
          <p:spPr>
            <a:xfrm>
              <a:off x="-57151" y="-57151"/>
              <a:ext cx="6677493" cy="138999"/>
            </a:xfrm>
            <a:prstGeom prst="rect">
              <a:avLst/>
            </a:prstGeom>
            <a:effectLst/>
          </p:spPr>
        </p:pic>
      </p:grpSp>
      <p:sp>
        <p:nvSpPr>
          <p:cNvPr id="236" name="Shape 236"/>
          <p:cNvSpPr/>
          <p:nvPr/>
        </p:nvSpPr>
        <p:spPr>
          <a:xfrm>
            <a:off x="1897724" y="6790055"/>
            <a:ext cx="8172451" cy="819151"/>
          </a:xfrm>
          <a:prstGeom prst="rect">
            <a:avLst/>
          </a:prstGeom>
          <a:ln w="12700">
            <a:miter lim="400000"/>
          </a:ln>
          <a:extLst>
            <a:ext uri="{C572A759-6A51-4108-AA02-DFA0A04FC94B}">
              <ma14:wrappingTextBoxFlag xmlns:ma14="http://schemas.microsoft.com/office/mac/drawingml/2011/main" val="1"/>
            </a:ext>
          </a:extLst>
        </p:spPr>
        <p:txBody>
          <a:bodyPr lIns="57150" tIns="57150" rIns="57150" bIns="57150" anchor="ctr">
            <a:spAutoFit/>
          </a:bodyPr>
          <a:lstStyle>
            <a:lvl1pPr algn="ctr" defTabSz="431800">
              <a:defRPr sz="3600">
                <a:solidFill>
                  <a:srgbClr val="88FC5B"/>
                </a:solidFill>
                <a:latin typeface="Chalkduster"/>
                <a:ea typeface="Chalkduster"/>
                <a:cs typeface="Chalkduster"/>
                <a:sym typeface="Chalkduster"/>
              </a:defRPr>
            </a:lvl1pPr>
          </a:lstStyle>
          <a:p>
            <a:pPr lvl="0">
              <a:defRPr sz="1800">
                <a:solidFill>
                  <a:srgbClr val="000000"/>
                </a:solidFill>
              </a:defRPr>
            </a:pPr>
            <a:r>
              <a:rPr sz="3600">
                <a:solidFill>
                  <a:srgbClr val="88FC5B"/>
                </a:solidFill>
              </a:rPr>
              <a:t>Stable system, linear response</a:t>
            </a:r>
          </a:p>
        </p:txBody>
      </p:sp>
      <p:sp>
        <p:nvSpPr>
          <p:cNvPr id="237" name="Shape 237"/>
          <p:cNvSpPr/>
          <p:nvPr/>
        </p:nvSpPr>
        <p:spPr>
          <a:xfrm>
            <a:off x="12192000" y="11163300"/>
            <a:ext cx="8172450" cy="1524000"/>
          </a:xfrm>
          <a:prstGeom prst="rect">
            <a:avLst/>
          </a:prstGeom>
          <a:ln w="12700">
            <a:miter lim="400000"/>
          </a:ln>
          <a:extLst>
            <a:ext uri="{C572A759-6A51-4108-AA02-DFA0A04FC94B}">
              <ma14:wrappingTextBoxFlag xmlns:ma14="http://schemas.microsoft.com/office/mac/drawingml/2011/main" val="1"/>
            </a:ext>
          </a:extLst>
        </p:spPr>
        <p:txBody>
          <a:bodyPr lIns="57150" tIns="57150" rIns="57150" bIns="57150" anchor="ctr">
            <a:spAutoFit/>
          </a:bodyPr>
          <a:lstStyle/>
          <a:p>
            <a:pPr lvl="0" algn="ctr" defTabSz="431800">
              <a:defRPr sz="1800"/>
            </a:pPr>
            <a:r>
              <a:rPr sz="3600">
                <a:solidFill>
                  <a:srgbClr val="88FC5B"/>
                </a:solidFill>
                <a:latin typeface="Chalkduster"/>
                <a:ea typeface="Chalkduster"/>
                <a:cs typeface="Chalkduster"/>
                <a:sym typeface="Chalkduster"/>
              </a:rPr>
              <a:t>Unstable system, </a:t>
            </a:r>
            <a:endParaRPr sz="3600">
              <a:solidFill>
                <a:srgbClr val="88FC5B"/>
              </a:solidFill>
              <a:latin typeface="Chalkduster"/>
              <a:ea typeface="Chalkduster"/>
              <a:cs typeface="Chalkduster"/>
              <a:sym typeface="Chalkduster"/>
            </a:endParaRPr>
          </a:p>
          <a:p>
            <a:pPr lvl="0" algn="ctr" defTabSz="431800">
              <a:defRPr sz="1800"/>
            </a:pPr>
            <a:r>
              <a:rPr sz="3600">
                <a:solidFill>
                  <a:srgbClr val="88FC5B"/>
                </a:solidFill>
                <a:latin typeface="Chalkduster"/>
                <a:ea typeface="Chalkduster"/>
                <a:cs typeface="Chalkduster"/>
                <a:sym typeface="Chalkduster"/>
              </a:rPr>
              <a:t>non-linear response</a:t>
            </a:r>
          </a:p>
        </p:txBody>
      </p:sp>
      <p:pic>
        <p:nvPicPr>
          <p:cNvPr id="238" name=""/>
          <p:cNvPicPr/>
          <p:nvPr/>
        </p:nvPicPr>
        <p:blipFill>
          <a:blip r:embed="rId4">
            <a:extLst/>
          </a:blip>
          <a:stretch>
            <a:fillRect/>
          </a:stretch>
        </p:blipFill>
        <p:spPr>
          <a:xfrm>
            <a:off x="1304262" y="6784471"/>
            <a:ext cx="9175807" cy="6413917"/>
          </a:xfrm>
          <a:prstGeom prst="rect">
            <a:avLst/>
          </a:prstGeom>
        </p:spPr>
      </p:pic>
      <p:pic>
        <p:nvPicPr>
          <p:cNvPr id="240" name=""/>
          <p:cNvPicPr/>
          <p:nvPr/>
        </p:nvPicPr>
        <p:blipFill>
          <a:blip r:embed="rId5">
            <a:extLst/>
          </a:blip>
          <a:stretch>
            <a:fillRect/>
          </a:stretch>
        </p:blipFill>
        <p:spPr>
          <a:xfrm rot="10800000">
            <a:off x="12052272" y="6622831"/>
            <a:ext cx="8794806" cy="6413747"/>
          </a:xfrm>
          <a:prstGeom prst="rect">
            <a:avLst/>
          </a:prstGeom>
        </p:spPr>
      </p:pic>
      <p:pic>
        <p:nvPicPr>
          <p:cNvPr id="242" name="pointing-hand.jpg"/>
          <p:cNvPicPr/>
          <p:nvPr/>
        </p:nvPicPr>
        <p:blipFill>
          <a:blip r:embed="rId6">
            <a:extLst/>
          </a:blip>
          <a:stretch>
            <a:fillRect/>
          </a:stretch>
        </p:blipFill>
        <p:spPr>
          <a:xfrm>
            <a:off x="9517303" y="4520039"/>
            <a:ext cx="5562609" cy="2402959"/>
          </a:xfrm>
          <a:prstGeom prst="rect">
            <a:avLst/>
          </a:prstGeom>
          <a:ln w="12700">
            <a:miter lim="400000"/>
          </a:ln>
        </p:spPr>
      </p:pic>
      <p:pic>
        <p:nvPicPr>
          <p:cNvPr id="243" name="pointing-hand.jpg"/>
          <p:cNvPicPr/>
          <p:nvPr/>
        </p:nvPicPr>
        <p:blipFill>
          <a:blip r:embed="rId7">
            <a:extLst/>
          </a:blip>
          <a:stretch>
            <a:fillRect/>
          </a:stretch>
        </p:blipFill>
        <p:spPr>
          <a:xfrm flipH="1">
            <a:off x="7200831" y="10724971"/>
            <a:ext cx="5562609" cy="2402959"/>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29"/>
                                        </p:tgtEl>
                                        <p:attrNameLst>
                                          <p:attrName>style.visibility</p:attrName>
                                        </p:attrNameLst>
                                      </p:cBhvr>
                                      <p:to>
                                        <p:strVal val="visible"/>
                                      </p:to>
                                    </p:set>
                                    <p:animEffect filter="dissolve" transition="in">
                                      <p:cBhvr>
                                        <p:cTn id="7" dur="20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 grpId="2" fill="hold">
                                  <p:stCondLst>
                                    <p:cond delay="0"/>
                                  </p:stCondLst>
                                  <p:iterate type="lt" backwards="0">
                                    <p:tmAbs val="0"/>
                                  </p:iterate>
                                  <p:childTnLst>
                                    <p:set>
                                      <p:cBhvr>
                                        <p:cTn id="11" fill="hold"/>
                                        <p:tgtEl>
                                          <p:spTgt spid="232"/>
                                        </p:tgtEl>
                                        <p:attrNameLst>
                                          <p:attrName>style.visibility</p:attrName>
                                        </p:attrNameLst>
                                      </p:cBhvr>
                                      <p:to>
                                        <p:strVal val="visible"/>
                                      </p:to>
                                    </p:set>
                                  </p:childTnLst>
                                </p:cTn>
                              </p:par>
                            </p:childTnLst>
                          </p:cTn>
                        </p:par>
                        <p:par>
                          <p:cTn id="12" fill="hold">
                            <p:stCondLst>
                              <p:cond delay="0"/>
                            </p:stCondLst>
                            <p:childTnLst>
                              <p:par>
                                <p:cTn id="13" nodeType="afterEffect" presetClass="entr" presetSubtype="8" presetID="22" grpId="3" fill="hold">
                                  <p:stCondLst>
                                    <p:cond delay="0"/>
                                  </p:stCondLst>
                                  <p:iterate type="el" backwards="0">
                                    <p:tmAbs val="0"/>
                                  </p:iterate>
                                  <p:childTnLst>
                                    <p:set>
                                      <p:cBhvr>
                                        <p:cTn id="14" fill="hold"/>
                                        <p:tgtEl>
                                          <p:spTgt spid="235"/>
                                        </p:tgtEl>
                                        <p:attrNameLst>
                                          <p:attrName>style.visibility</p:attrName>
                                        </p:attrNameLst>
                                      </p:cBhvr>
                                      <p:to>
                                        <p:strVal val="visible"/>
                                      </p:to>
                                    </p:set>
                                    <p:animEffect filter="wipe(left)" transition="in">
                                      <p:cBhvr>
                                        <p:cTn id="15" dur="1000"/>
                                        <p:tgtEl>
                                          <p:spTgt spid="235"/>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4" fill="hold">
                                  <p:stCondLst>
                                    <p:cond delay="0"/>
                                  </p:stCondLst>
                                  <p:iterate type="el" backwards="0">
                                    <p:tmAbs val="0"/>
                                  </p:iterate>
                                  <p:childTnLst>
                                    <p:set>
                                      <p:cBhvr>
                                        <p:cTn id="19" fill="hold"/>
                                        <p:tgtEl>
                                          <p:spTgt spid="238"/>
                                        </p:tgtEl>
                                        <p:attrNameLst>
                                          <p:attrName>style.visibility</p:attrName>
                                        </p:attrNameLst>
                                      </p:cBhvr>
                                      <p:to>
                                        <p:strVal val="visible"/>
                                      </p:to>
                                    </p:set>
                                    <p:animEffect filter="wipe(left)" transition="in">
                                      <p:cBhvr>
                                        <p:cTn id="20" dur="1000"/>
                                        <p:tgtEl>
                                          <p:spTgt spid="238"/>
                                        </p:tgtEl>
                                      </p:cBhvr>
                                    </p:animEffect>
                                  </p:childTnLst>
                                </p:cTn>
                              </p:par>
                            </p:childTnLst>
                          </p:cTn>
                        </p:par>
                        <p:par>
                          <p:cTn id="21" fill="hold">
                            <p:stCondLst>
                              <p:cond delay="1000"/>
                            </p:stCondLst>
                            <p:childTnLst>
                              <p:par>
                                <p:cTn id="22" nodeType="afterEffect" presetClass="entr" presetSubtype="0" presetID="1" grpId="5" fill="hold">
                                  <p:stCondLst>
                                    <p:cond delay="0"/>
                                  </p:stCondLst>
                                  <p:iterate type="lt" backwards="0">
                                    <p:tmAbs val="0"/>
                                  </p:iterate>
                                  <p:childTnLst>
                                    <p:set>
                                      <p:cBhvr>
                                        <p:cTn id="23" fill="hold"/>
                                        <p:tgtEl>
                                          <p:spTgt spid="236"/>
                                        </p:tgtEl>
                                        <p:attrNameLst>
                                          <p:attrName>style.visibility</p:attrName>
                                        </p:attrNameLst>
                                      </p:cBhvr>
                                      <p:to>
                                        <p:strVal val="visible"/>
                                      </p:to>
                                    </p:set>
                                  </p:childTnLst>
                                </p:cTn>
                              </p:par>
                            </p:childTnLst>
                          </p:cTn>
                        </p:par>
                        <p:par>
                          <p:cTn id="24" fill="hold">
                            <p:stCondLst>
                              <p:cond delay="1000"/>
                            </p:stCondLst>
                            <p:childTnLst>
                              <p:par>
                                <p:cTn id="25" nodeType="afterEffect" presetClass="entr" presetSubtype="0" presetID="9" grpId="6" fill="hold">
                                  <p:stCondLst>
                                    <p:cond delay="0"/>
                                  </p:stCondLst>
                                  <p:iterate type="el" backwards="0">
                                    <p:tmAbs val="0"/>
                                  </p:iterate>
                                  <p:childTnLst>
                                    <p:set>
                                      <p:cBhvr>
                                        <p:cTn id="26" fill="hold"/>
                                        <p:tgtEl>
                                          <p:spTgt spid="230"/>
                                        </p:tgtEl>
                                        <p:attrNameLst>
                                          <p:attrName>style.visibility</p:attrName>
                                        </p:attrNameLst>
                                      </p:cBhvr>
                                      <p:to>
                                        <p:strVal val="visible"/>
                                      </p:to>
                                    </p:set>
                                    <p:animEffect filter="dissolve" transition="in">
                                      <p:cBhvr>
                                        <p:cTn id="27" dur="1000"/>
                                        <p:tgtEl>
                                          <p:spTgt spid="230"/>
                                        </p:tgtEl>
                                      </p:cBhvr>
                                    </p:animEffect>
                                  </p:childTnLst>
                                </p:cTn>
                              </p:par>
                            </p:childTnLst>
                          </p:cTn>
                        </p:par>
                        <p:par>
                          <p:cTn id="28" fill="hold">
                            <p:stCondLst>
                              <p:cond delay="2000"/>
                            </p:stCondLst>
                            <p:childTnLst>
                              <p:par>
                                <p:cTn id="29" nodeType="afterEffect" presetClass="entr" presetSubtype="8" presetID="15" grpId="7" fill="hold">
                                  <p:stCondLst>
                                    <p:cond delay="0"/>
                                  </p:stCondLst>
                                  <p:iterate type="el" backwards="0">
                                    <p:tmAbs val="0"/>
                                  </p:iterate>
                                  <p:childTnLst>
                                    <p:set>
                                      <p:cBhvr>
                                        <p:cTn id="30" fill="hold"/>
                                        <p:tgtEl>
                                          <p:spTgt spid="243"/>
                                        </p:tgtEl>
                                        <p:attrNameLst>
                                          <p:attrName>style.visibility</p:attrName>
                                        </p:attrNameLst>
                                      </p:cBhvr>
                                      <p:to>
                                        <p:strVal val="visible"/>
                                      </p:to>
                                    </p:set>
                                    <p:anim calcmode="lin" valueType="num">
                                      <p:cBhvr>
                                        <p:cTn id="31" dur="1000" fill="hold"/>
                                        <p:tgtEl>
                                          <p:spTgt spid="243"/>
                                        </p:tgtEl>
                                        <p:attrNameLst>
                                          <p:attrName>ppt_w</p:attrName>
                                        </p:attrNameLst>
                                      </p:cBhvr>
                                      <p:tavLst>
                                        <p:tav tm="0">
                                          <p:val>
                                            <p:fltVal val="0"/>
                                          </p:val>
                                        </p:tav>
                                        <p:tav tm="100000">
                                          <p:val>
                                            <p:strVal val="#ppt_w"/>
                                          </p:val>
                                        </p:tav>
                                      </p:tavLst>
                                    </p:anim>
                                    <p:anim calcmode="lin" valueType="num">
                                      <p:cBhvr>
                                        <p:cTn id="32" dur="1000" fill="hold"/>
                                        <p:tgtEl>
                                          <p:spTgt spid="243"/>
                                        </p:tgtEl>
                                        <p:attrNameLst>
                                          <p:attrName>ppt_h</p:attrName>
                                        </p:attrNameLst>
                                      </p:cBhvr>
                                      <p:tavLst>
                                        <p:tav tm="0">
                                          <p:val>
                                            <p:fltVal val="0"/>
                                          </p:val>
                                        </p:tav>
                                        <p:tav tm="100000">
                                          <p:val>
                                            <p:strVal val="#ppt_h"/>
                                          </p:val>
                                        </p:tav>
                                      </p:tavLst>
                                    </p:anim>
                                    <p:anim calcmode="lin" valueType="num">
                                      <p:cBhvr>
                                        <p:cTn id="33" dur="1000" fill="hold"/>
                                        <p:tgtEl>
                                          <p:spTgt spid="24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3"/>
                                        </p:tgtEl>
                                        <p:attrNameLst>
                                          <p:attrName>ppt_y</p:attrName>
                                        </p:attrNameLst>
                                      </p:cBhvr>
                                      <p:tavLst>
                                        <p:tav tm="0" fmla="#ppt_y+(sin(-2*pi*(1-$))*-#ppt_x+cos(-2*pi*(1-$))*(1-#ppt_y))*(1-$)">
                                          <p:val>
                                            <p:fltVal val="0"/>
                                          </p:val>
                                        </p:tav>
                                        <p:tav tm="100000">
                                          <p:val>
                                            <p:fltVal val="1"/>
                                          </p:val>
                                        </p:tav>
                                      </p:tavLst>
                                    </p:anim>
                                  </p:childTnLst>
                                </p:cTn>
                              </p:par>
                            </p:childTnLst>
                          </p:cTn>
                        </p:par>
                        <p:par>
                          <p:cTn id="35" fill="hold">
                            <p:stCondLst>
                              <p:cond delay="3000"/>
                            </p:stCondLst>
                            <p:childTnLst>
                              <p:par>
                                <p:cTn id="36" nodeType="afterEffect" presetClass="exit" presetSubtype="6" presetID="2" grpId="8" fill="hold">
                                  <p:stCondLst>
                                    <p:cond delay="500"/>
                                  </p:stCondLst>
                                  <p:iterate type="el" backwards="0">
                                    <p:tmAbs val="0"/>
                                  </p:iterate>
                                  <p:childTnLst>
                                    <p:anim calcmode="lin" valueType="num">
                                      <p:cBhvr>
                                        <p:cTn id="37" dur="750" fill="hold"/>
                                        <p:tgtEl>
                                          <p:spTgt spid="243"/>
                                        </p:tgtEl>
                                        <p:attrNameLst>
                                          <p:attrName>ppt_x</p:attrName>
                                        </p:attrNameLst>
                                      </p:cBhvr>
                                      <p:tavLst>
                                        <p:tav tm="0">
                                          <p:val>
                                            <p:strVal val="ppt_x"/>
                                          </p:val>
                                        </p:tav>
                                        <p:tav tm="100000">
                                          <p:val>
                                            <p:strVal val="1+ppt_w/2"/>
                                          </p:val>
                                        </p:tav>
                                      </p:tavLst>
                                    </p:anim>
                                    <p:anim calcmode="lin" valueType="num">
                                      <p:cBhvr>
                                        <p:cTn id="38" dur="750" fill="hold"/>
                                        <p:tgtEl>
                                          <p:spTgt spid="243"/>
                                        </p:tgtEl>
                                        <p:attrNameLst>
                                          <p:attrName>ppt_y</p:attrName>
                                        </p:attrNameLst>
                                      </p:cBhvr>
                                      <p:tavLst>
                                        <p:tav tm="0">
                                          <p:val>
                                            <p:strVal val="ppt_y"/>
                                          </p:val>
                                        </p:tav>
                                        <p:tav tm="100000">
                                          <p:val>
                                            <p:strVal val="1+ppt_h/2"/>
                                          </p:val>
                                        </p:tav>
                                      </p:tavLst>
                                    </p:anim>
                                    <p:set>
                                      <p:cBhvr>
                                        <p:cTn id="39" fill="hold">
                                          <p:stCondLst>
                                            <p:cond delay="749"/>
                                          </p:stCondLst>
                                        </p:cTn>
                                        <p:tgtEl>
                                          <p:spTgt spid="24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0" presetID="1" grpId="9" fill="hold">
                                  <p:stCondLst>
                                    <p:cond delay="0"/>
                                  </p:stCondLst>
                                  <p:iterate type="lt" backwards="0">
                                    <p:tmAbs val="0"/>
                                  </p:iterate>
                                  <p:childTnLst>
                                    <p:set>
                                      <p:cBhvr>
                                        <p:cTn id="43" fill="hold"/>
                                        <p:tgtEl>
                                          <p:spTgt spid="237"/>
                                        </p:tgtEl>
                                        <p:attrNameLst>
                                          <p:attrName>style.visibility</p:attrName>
                                        </p:attrNameLst>
                                      </p:cBhvr>
                                      <p:to>
                                        <p:strVal val="visible"/>
                                      </p:to>
                                    </p:set>
                                  </p:childTnLst>
                                </p:cTn>
                              </p:par>
                            </p:childTnLst>
                          </p:cTn>
                        </p:par>
                        <p:par>
                          <p:cTn id="44" fill="hold">
                            <p:stCondLst>
                              <p:cond delay="0"/>
                            </p:stCondLst>
                            <p:childTnLst>
                              <p:par>
                                <p:cTn id="45" nodeType="afterEffect" presetClass="entr" presetSubtype="8" presetID="22" grpId="10" fill="hold">
                                  <p:stCondLst>
                                    <p:cond delay="0"/>
                                  </p:stCondLst>
                                  <p:iterate type="el" backwards="0">
                                    <p:tmAbs val="0"/>
                                  </p:iterate>
                                  <p:childTnLst>
                                    <p:set>
                                      <p:cBhvr>
                                        <p:cTn id="46" fill="hold"/>
                                        <p:tgtEl>
                                          <p:spTgt spid="240"/>
                                        </p:tgtEl>
                                        <p:attrNameLst>
                                          <p:attrName>style.visibility</p:attrName>
                                        </p:attrNameLst>
                                      </p:cBhvr>
                                      <p:to>
                                        <p:strVal val="visible"/>
                                      </p:to>
                                    </p:set>
                                    <p:animEffect filter="wipe(left)" transition="in">
                                      <p:cBhvr>
                                        <p:cTn id="47" dur="1000"/>
                                        <p:tgtEl>
                                          <p:spTgt spid="240"/>
                                        </p:tgtEl>
                                      </p:cBhvr>
                                    </p:animEffect>
                                  </p:childTnLst>
                                </p:cTn>
                              </p:par>
                            </p:childTnLst>
                          </p:cTn>
                        </p:par>
                        <p:par>
                          <p:cTn id="48" fill="hold">
                            <p:stCondLst>
                              <p:cond delay="1000"/>
                            </p:stCondLst>
                            <p:childTnLst>
                              <p:par>
                                <p:cTn id="49" nodeType="afterEffect" presetClass="entr" presetSubtype="1" presetID="2" grpId="11" fill="hold">
                                  <p:stCondLst>
                                    <p:cond delay="0"/>
                                  </p:stCondLst>
                                  <p:iterate type="el" backwards="0">
                                    <p:tmAbs val="0"/>
                                  </p:iterate>
                                  <p:childTnLst>
                                    <p:set>
                                      <p:cBhvr>
                                        <p:cTn id="50" fill="hold"/>
                                        <p:tgtEl>
                                          <p:spTgt spid="231"/>
                                        </p:tgtEl>
                                        <p:attrNameLst>
                                          <p:attrName>style.visibility</p:attrName>
                                        </p:attrNameLst>
                                      </p:cBhvr>
                                      <p:to>
                                        <p:strVal val="visible"/>
                                      </p:to>
                                    </p:set>
                                    <p:anim calcmode="lin" valueType="num">
                                      <p:cBhvr>
                                        <p:cTn id="51" dur="1500" fill="hold"/>
                                        <p:tgtEl>
                                          <p:spTgt spid="231"/>
                                        </p:tgtEl>
                                        <p:attrNameLst>
                                          <p:attrName>ppt_x</p:attrName>
                                        </p:attrNameLst>
                                      </p:cBhvr>
                                      <p:tavLst>
                                        <p:tav tm="0">
                                          <p:val>
                                            <p:strVal val="#ppt_x"/>
                                          </p:val>
                                        </p:tav>
                                        <p:tav tm="100000">
                                          <p:val>
                                            <p:strVal val="#ppt_x"/>
                                          </p:val>
                                        </p:tav>
                                      </p:tavLst>
                                    </p:anim>
                                    <p:anim calcmode="lin" valueType="num">
                                      <p:cBhvr>
                                        <p:cTn id="52" dur="1500" fill="hold"/>
                                        <p:tgtEl>
                                          <p:spTgt spid="231"/>
                                        </p:tgtEl>
                                        <p:attrNameLst>
                                          <p:attrName>ppt_y</p:attrName>
                                        </p:attrNameLst>
                                      </p:cBhvr>
                                      <p:tavLst>
                                        <p:tav tm="0">
                                          <p:val>
                                            <p:strVal val="0-#ppt_h/2"/>
                                          </p:val>
                                        </p:tav>
                                        <p:tav tm="100000">
                                          <p:val>
                                            <p:strVal val="#ppt_y"/>
                                          </p:val>
                                        </p:tav>
                                      </p:tavLst>
                                    </p:anim>
                                  </p:childTnLst>
                                </p:cTn>
                              </p:par>
                            </p:childTnLst>
                          </p:cTn>
                        </p:par>
                        <p:par>
                          <p:cTn id="53" fill="hold">
                            <p:stCondLst>
                              <p:cond delay="2500"/>
                            </p:stCondLst>
                            <p:childTnLst>
                              <p:par>
                                <p:cTn id="54" nodeType="afterEffect" presetClass="entr" presetSubtype="6" presetID="15" grpId="12" fill="hold">
                                  <p:stCondLst>
                                    <p:cond delay="0"/>
                                  </p:stCondLst>
                                  <p:iterate type="el" backwards="0">
                                    <p:tmAbs val="0"/>
                                  </p:iterate>
                                  <p:childTnLst>
                                    <p:set>
                                      <p:cBhvr>
                                        <p:cTn id="55" fill="hold"/>
                                        <p:tgtEl>
                                          <p:spTgt spid="242"/>
                                        </p:tgtEl>
                                        <p:attrNameLst>
                                          <p:attrName>style.visibility</p:attrName>
                                        </p:attrNameLst>
                                      </p:cBhvr>
                                      <p:to>
                                        <p:strVal val="visible"/>
                                      </p:to>
                                    </p:set>
                                    <p:anim calcmode="lin" valueType="num">
                                      <p:cBhvr>
                                        <p:cTn id="56" dur="1000" fill="hold"/>
                                        <p:tgtEl>
                                          <p:spTgt spid="242"/>
                                        </p:tgtEl>
                                        <p:attrNameLst>
                                          <p:attrName>ppt_w</p:attrName>
                                        </p:attrNameLst>
                                      </p:cBhvr>
                                      <p:tavLst>
                                        <p:tav tm="0">
                                          <p:val>
                                            <p:fltVal val="0"/>
                                          </p:val>
                                        </p:tav>
                                        <p:tav tm="100000">
                                          <p:val>
                                            <p:strVal val="#ppt_w"/>
                                          </p:val>
                                        </p:tav>
                                      </p:tavLst>
                                    </p:anim>
                                    <p:anim calcmode="lin" valueType="num">
                                      <p:cBhvr>
                                        <p:cTn id="57" dur="1000" fill="hold"/>
                                        <p:tgtEl>
                                          <p:spTgt spid="242"/>
                                        </p:tgtEl>
                                        <p:attrNameLst>
                                          <p:attrName>ppt_h</p:attrName>
                                        </p:attrNameLst>
                                      </p:cBhvr>
                                      <p:tavLst>
                                        <p:tav tm="0">
                                          <p:val>
                                            <p:fltVal val="0"/>
                                          </p:val>
                                        </p:tav>
                                        <p:tav tm="100000">
                                          <p:val>
                                            <p:strVal val="#ppt_h"/>
                                          </p:val>
                                        </p:tav>
                                      </p:tavLst>
                                    </p:anim>
                                    <p:anim calcmode="lin" valueType="num">
                                      <p:cBhvr>
                                        <p:cTn id="58" dur="1000" fill="hold"/>
                                        <p:tgtEl>
                                          <p:spTgt spid="242"/>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242"/>
                                        </p:tgtEl>
                                        <p:attrNameLst>
                                          <p:attrName>ppt_y</p:attrName>
                                        </p:attrNameLst>
                                      </p:cBhvr>
                                      <p:tavLst>
                                        <p:tav tm="0" fmla="#ppt_y+(sin(-2*pi*(1-$))*-#ppt_x+cos(-2*pi*(1-$))*(1-#ppt_y))*(1-$)">
                                          <p:val>
                                            <p:fltVal val="0"/>
                                          </p:val>
                                        </p:tav>
                                        <p:tav tm="100000">
                                          <p:val>
                                            <p:fltVal val="1"/>
                                          </p:val>
                                        </p:tav>
                                      </p:tavLst>
                                    </p:anim>
                                  </p:childTnLst>
                                </p:cTn>
                              </p:par>
                            </p:childTnLst>
                          </p:cTn>
                        </p:par>
                        <p:par>
                          <p:cTn id="60" fill="hold">
                            <p:stCondLst>
                              <p:cond delay="3500"/>
                            </p:stCondLst>
                            <p:childTnLst>
                              <p:par>
                                <p:cTn id="61" nodeType="afterEffect" presetClass="exit" presetSubtype="12" presetID="2" grpId="13" fill="hold">
                                  <p:stCondLst>
                                    <p:cond delay="0"/>
                                  </p:stCondLst>
                                  <p:iterate type="el" backwards="0">
                                    <p:tmAbs val="0"/>
                                  </p:iterate>
                                  <p:childTnLst>
                                    <p:anim calcmode="lin" valueType="num">
                                      <p:cBhvr>
                                        <p:cTn id="62" dur="1500" fill="hold"/>
                                        <p:tgtEl>
                                          <p:spTgt spid="242"/>
                                        </p:tgtEl>
                                        <p:attrNameLst>
                                          <p:attrName>ppt_x</p:attrName>
                                        </p:attrNameLst>
                                      </p:cBhvr>
                                      <p:tavLst>
                                        <p:tav tm="0">
                                          <p:val>
                                            <p:strVal val="ppt_x"/>
                                          </p:val>
                                        </p:tav>
                                        <p:tav tm="100000">
                                          <p:val>
                                            <p:strVal val="0-ppt_w/2"/>
                                          </p:val>
                                        </p:tav>
                                      </p:tavLst>
                                    </p:anim>
                                    <p:anim calcmode="lin" valueType="num">
                                      <p:cBhvr>
                                        <p:cTn id="63" dur="1500" fill="hold"/>
                                        <p:tgtEl>
                                          <p:spTgt spid="242"/>
                                        </p:tgtEl>
                                        <p:attrNameLst>
                                          <p:attrName>ppt_y</p:attrName>
                                        </p:attrNameLst>
                                      </p:cBhvr>
                                      <p:tavLst>
                                        <p:tav tm="0">
                                          <p:val>
                                            <p:strVal val="ppt_y"/>
                                          </p:val>
                                        </p:tav>
                                        <p:tav tm="100000">
                                          <p:val>
                                            <p:strVal val="1+ppt_h/2"/>
                                          </p:val>
                                        </p:tav>
                                      </p:tavLst>
                                    </p:anim>
                                    <p:set>
                                      <p:cBhvr>
                                        <p:cTn id="64" fill="hold">
                                          <p:stCondLst>
                                            <p:cond delay="1499"/>
                                          </p:stCondLst>
                                        </p:cTn>
                                        <p:tgtEl>
                                          <p:spTgt spid="24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0" grpId="6"/>
      <p:bldP build="whole" bldLvl="1" animBg="1" rev="0" advAuto="0" spid="238" grpId="4"/>
      <p:bldP build="whole" bldLvl="1" animBg="1" rev="0" advAuto="0" spid="229" grpId="1"/>
      <p:bldP build="whole" bldLvl="1" animBg="1" rev="0" advAuto="0" spid="243" grpId="7"/>
      <p:bldP build="whole" bldLvl="1" animBg="1" rev="0" advAuto="0" spid="243" grpId="8"/>
      <p:bldP build="whole" bldLvl="1" animBg="1" rev="0" advAuto="0" spid="237" grpId="9"/>
      <p:bldP build="whole" bldLvl="1" animBg="1" rev="0" advAuto="0" spid="232" grpId="2"/>
      <p:bldP build="whole" bldLvl="1" animBg="1" rev="0" advAuto="0" spid="240" grpId="10"/>
      <p:bldP build="whole" bldLvl="1" animBg="1" rev="0" advAuto="0" spid="235" grpId="3"/>
      <p:bldP build="whole" bldLvl="1" animBg="1" rev="0" advAuto="0" spid="231" grpId="11"/>
      <p:bldP build="whole" bldLvl="1" animBg="1" rev="0" advAuto="0" spid="236" grpId="5"/>
      <p:bldP build="whole" bldLvl="1" animBg="1" rev="0" advAuto="0" spid="242" grpId="12"/>
      <p:bldP build="whole" bldLvl="1" animBg="1" rev="0" advAuto="0" spid="242" grpId="13"/>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47" name="Shape 247"/>
          <p:cNvSpPr/>
          <p:nvPr/>
        </p:nvSpPr>
        <p:spPr>
          <a:xfrm>
            <a:off x="139700" y="1892299"/>
            <a:ext cx="2368550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D5F7B"/>
                </a:solidFill>
                <a:latin typeface="Trebuchet MS"/>
                <a:ea typeface="Trebuchet MS"/>
                <a:cs typeface="Trebuchet MS"/>
                <a:sym typeface="Trebuchet MS"/>
              </a:rPr>
              <a:t>Decision Making Under Uncertainty (DMUU):</a:t>
            </a:r>
            <a:endParaRPr sz="5400">
              <a:solidFill>
                <a:srgbClr val="1D5F7B"/>
              </a:solidFill>
              <a:latin typeface="Trebuchet MS"/>
              <a:ea typeface="Trebuchet MS"/>
              <a:cs typeface="Trebuchet MS"/>
              <a:sym typeface="Trebuchet MS"/>
            </a:endParaRPr>
          </a:p>
          <a:p>
            <a:pPr lvl="0" defTabSz="825500">
              <a:defRPr sz="1800"/>
            </a:pPr>
            <a:r>
              <a:rPr sz="5400">
                <a:solidFill>
                  <a:srgbClr val="1D5F7B"/>
                </a:solidFill>
                <a:latin typeface="Trebuchet MS"/>
                <a:ea typeface="Trebuchet MS"/>
                <a:cs typeface="Trebuchet MS"/>
                <a:sym typeface="Trebuchet MS"/>
              </a:rPr>
              <a:t>Planning and preparing for a (somewhat) predictable future</a:t>
            </a:r>
          </a:p>
        </p:txBody>
      </p:sp>
      <p:sp>
        <p:nvSpPr>
          <p:cNvPr id="248" name="Shape 248"/>
          <p:cNvSpPr/>
          <p:nvPr/>
        </p:nvSpPr>
        <p:spPr>
          <a:xfrm>
            <a:off x="222250" y="3695700"/>
            <a:ext cx="23939500" cy="276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Choose a range of plausible trajectories (for droughts, heat waves, sea level rise, extreme events, ...) </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Determine the range of risks to be reduced based on these trajectories and vulnerabilities</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Adapt land use, building codes, protective measures accordingly</a:t>
            </a:r>
          </a:p>
        </p:txBody>
      </p:sp>
      <p:grpSp>
        <p:nvGrpSpPr>
          <p:cNvPr id="251" name="Group 251"/>
          <p:cNvGrpSpPr/>
          <p:nvPr/>
        </p:nvGrpSpPr>
        <p:grpSpPr>
          <a:xfrm>
            <a:off x="88900" y="63500"/>
            <a:ext cx="24193500" cy="1778000"/>
            <a:chOff x="-50800" y="-50800"/>
            <a:chExt cx="24193500" cy="1778000"/>
          </a:xfrm>
        </p:grpSpPr>
        <p:pic>
          <p:nvPicPr>
            <p:cNvPr id="249"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50"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252" name="Shape 252"/>
          <p:cNvSpPr/>
          <p:nvPr/>
        </p:nvSpPr>
        <p:spPr>
          <a:xfrm>
            <a:off x="190500" y="6623050"/>
            <a:ext cx="24003000"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600">
                <a:solidFill>
                  <a:srgbClr val="1D5F7B"/>
                </a:solidFill>
                <a:latin typeface="Trebuchet MS"/>
                <a:ea typeface="Trebuchet MS"/>
                <a:cs typeface="Trebuchet MS"/>
                <a:sym typeface="Trebuchet MS"/>
              </a:rPr>
              <a:t>Decision Making Under Foreseeability (DMUF):</a:t>
            </a:r>
            <a:endParaRPr sz="5600">
              <a:solidFill>
                <a:srgbClr val="1D5F7B"/>
              </a:solidFill>
              <a:latin typeface="Trebuchet MS"/>
              <a:ea typeface="Trebuchet MS"/>
              <a:cs typeface="Trebuchet MS"/>
              <a:sym typeface="Trebuchet MS"/>
            </a:endParaRPr>
          </a:p>
          <a:p>
            <a:pPr lvl="0" defTabSz="825500">
              <a:spcBef>
                <a:spcPts val="1400"/>
              </a:spcBef>
              <a:defRPr sz="1800"/>
            </a:pPr>
            <a:r>
              <a:rPr sz="5600">
                <a:solidFill>
                  <a:srgbClr val="1D5F7B"/>
                </a:solidFill>
                <a:latin typeface="Trebuchet MS"/>
                <a:ea typeface="Trebuchet MS"/>
                <a:cs typeface="Trebuchet MS"/>
                <a:sym typeface="Trebuchet MS"/>
              </a:rPr>
              <a:t>Preparing for the possible and surprises, developing general resilience</a:t>
            </a:r>
          </a:p>
        </p:txBody>
      </p:sp>
      <p:sp>
        <p:nvSpPr>
          <p:cNvPr id="253" name="Shape 253"/>
          <p:cNvSpPr/>
          <p:nvPr/>
        </p:nvSpPr>
        <p:spPr>
          <a:xfrm>
            <a:off x="265524" y="8740775"/>
            <a:ext cx="22923501"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1D6076"/>
                </a:solidFill>
                <a:latin typeface="Trebuchet MS"/>
                <a:ea typeface="Trebuchet MS"/>
                <a:cs typeface="Trebuchet MS"/>
                <a:sym typeface="Trebuchet MS"/>
              </a:defRPr>
            </a:lvl1pPr>
          </a:lstStyle>
          <a:p>
            <a:pPr lvl="0">
              <a:defRPr sz="1800">
                <a:solidFill>
                  <a:srgbClr val="000000"/>
                </a:solidFill>
              </a:defRPr>
            </a:pPr>
            <a:r>
              <a:rPr sz="4800">
                <a:solidFill>
                  <a:srgbClr val="1D6076"/>
                </a:solidFill>
              </a:rPr>
              <a:t>Knowing the “worst case” and facilitate adaptation to unpredictable future:</a:t>
            </a:r>
          </a:p>
        </p:txBody>
      </p:sp>
      <p:sp>
        <p:nvSpPr>
          <p:cNvPr id="254" name="Shape 254"/>
          <p:cNvSpPr/>
          <p:nvPr/>
        </p:nvSpPr>
        <p:spPr>
          <a:xfrm>
            <a:off x="140642" y="9918700"/>
            <a:ext cx="23683616"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825500" indent="-508000" defTabSz="825500">
              <a:buSzPct val="171000"/>
              <a:buChar char="•"/>
              <a:defRPr sz="1800"/>
            </a:pPr>
            <a:r>
              <a:rPr sz="3600">
                <a:solidFill>
                  <a:srgbClr val="1D6076"/>
                </a:solidFill>
                <a:latin typeface="Trebuchet MS"/>
                <a:ea typeface="Trebuchet MS"/>
                <a:cs typeface="Trebuchet MS"/>
                <a:sym typeface="Trebuchet MS"/>
              </a:rPr>
              <a:t>understanding the vulnerabilities and comprehensively assessing the risks</a:t>
            </a:r>
            <a:endParaRPr sz="3600">
              <a:solidFill>
                <a:srgbClr val="1D6076"/>
              </a:solidFill>
              <a:latin typeface="Trebuchet MS"/>
              <a:ea typeface="Trebuchet MS"/>
              <a:cs typeface="Trebuchet MS"/>
              <a:sym typeface="Trebuchet MS"/>
            </a:endParaRPr>
          </a:p>
          <a:p>
            <a:pPr lvl="0" marL="825500" indent="-508000" defTabSz="825500">
              <a:buSzPct val="171000"/>
              <a:buChar char="•"/>
              <a:defRPr sz="1800"/>
            </a:pPr>
            <a:r>
              <a:rPr sz="3600">
                <a:solidFill>
                  <a:srgbClr val="1D6076"/>
                </a:solidFill>
                <a:latin typeface="Trebuchet MS"/>
                <a:ea typeface="Trebuchet MS"/>
                <a:cs typeface="Trebuchet MS"/>
                <a:sym typeface="Trebuchet MS"/>
              </a:rPr>
              <a:t>including the worst cases (food, water, heat waves, droughts, storms, sicknesses, social unrest, wars, ...)  </a:t>
            </a:r>
            <a:endParaRPr sz="3600">
              <a:solidFill>
                <a:srgbClr val="1D6076"/>
              </a:solidFill>
              <a:latin typeface="Trebuchet MS"/>
              <a:ea typeface="Trebuchet MS"/>
              <a:cs typeface="Trebuchet MS"/>
              <a:sym typeface="Trebuchet MS"/>
            </a:endParaRPr>
          </a:p>
          <a:p>
            <a:pPr lvl="0" marL="825500" indent="-508000" defTabSz="825500">
              <a:buSzPct val="171000"/>
              <a:buChar char="•"/>
              <a:defRPr sz="1800"/>
            </a:pPr>
            <a:r>
              <a:rPr sz="3600">
                <a:solidFill>
                  <a:srgbClr val="1D6076"/>
                </a:solidFill>
                <a:latin typeface="Trebuchet MS"/>
                <a:ea typeface="Trebuchet MS"/>
                <a:cs typeface="Trebuchet MS"/>
                <a:sym typeface="Trebuchet MS"/>
              </a:rPr>
              <a:t>having early warning (for extreme events and rapid impacts)</a:t>
            </a:r>
          </a:p>
        </p:txBody>
      </p:sp>
      <p:sp>
        <p:nvSpPr>
          <p:cNvPr id="255" name="Shape 255"/>
          <p:cNvSpPr/>
          <p:nvPr/>
        </p:nvSpPr>
        <p:spPr>
          <a:xfrm>
            <a:off x="190500" y="12261850"/>
            <a:ext cx="240030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600">
                <a:solidFill>
                  <a:srgbClr val="1D5F7B"/>
                </a:solidFill>
                <a:latin typeface="Trebuchet MS"/>
                <a:ea typeface="Trebuchet MS"/>
                <a:cs typeface="Trebuchet MS"/>
                <a:sym typeface="Trebuchet MS"/>
              </a:defRPr>
            </a:lvl1pPr>
          </a:lstStyle>
          <a:p>
            <a:pPr lvl="0">
              <a:defRPr sz="1800">
                <a:solidFill>
                  <a:srgbClr val="000000"/>
                </a:solidFill>
              </a:defRPr>
            </a:pPr>
            <a:r>
              <a:rPr sz="5600">
                <a:solidFill>
                  <a:srgbClr val="1D5F7B"/>
                </a:solidFill>
              </a:rPr>
              <a:t>Knowing the paradigms our decision making is based on …</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47"/>
                                        </p:tgtEl>
                                        <p:attrNameLst>
                                          <p:attrName>style.visibility</p:attrName>
                                        </p:attrNameLst>
                                      </p:cBhvr>
                                      <p:to>
                                        <p:strVal val="visible"/>
                                      </p:to>
                                    </p:set>
                                    <p:animEffect filter="dissolve" transition="in">
                                      <p:cBhvr>
                                        <p:cTn id="7" dur="10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248"/>
                                        </p:tgtEl>
                                        <p:attrNameLst>
                                          <p:attrName>style.visibility</p:attrName>
                                        </p:attrNameLst>
                                      </p:cBhvr>
                                      <p:to>
                                        <p:strVal val="visible"/>
                                      </p:to>
                                    </p:set>
                                    <p:animEffect filter="dissolve" transition="in">
                                      <p:cBhvr>
                                        <p:cTn id="12" dur="1000"/>
                                        <p:tgtEl>
                                          <p:spTgt spid="248"/>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9" grpId="3" fill="hold">
                                  <p:stCondLst>
                                    <p:cond delay="0"/>
                                  </p:stCondLst>
                                  <p:iterate type="el" backwards="0">
                                    <p:tmAbs val="0"/>
                                  </p:iterate>
                                  <p:childTnLst>
                                    <p:set>
                                      <p:cBhvr>
                                        <p:cTn id="16" fill="hold"/>
                                        <p:tgtEl>
                                          <p:spTgt spid="252"/>
                                        </p:tgtEl>
                                        <p:attrNameLst>
                                          <p:attrName>style.visibility</p:attrName>
                                        </p:attrNameLst>
                                      </p:cBhvr>
                                      <p:to>
                                        <p:strVal val="visible"/>
                                      </p:to>
                                    </p:set>
                                    <p:animEffect filter="dissolve" transition="in">
                                      <p:cBhvr>
                                        <p:cTn id="17" dur="1000"/>
                                        <p:tgtEl>
                                          <p:spTgt spid="252"/>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9" grpId="4" fill="hold">
                                  <p:stCondLst>
                                    <p:cond delay="0"/>
                                  </p:stCondLst>
                                  <p:iterate type="el" backwards="0">
                                    <p:tmAbs val="0"/>
                                  </p:iterate>
                                  <p:childTnLst>
                                    <p:set>
                                      <p:cBhvr>
                                        <p:cTn id="21" fill="hold"/>
                                        <p:tgtEl>
                                          <p:spTgt spid="253"/>
                                        </p:tgtEl>
                                        <p:attrNameLst>
                                          <p:attrName>style.visibility</p:attrName>
                                        </p:attrNameLst>
                                      </p:cBhvr>
                                      <p:to>
                                        <p:strVal val="visible"/>
                                      </p:to>
                                    </p:set>
                                    <p:animEffect filter="dissolve" transition="in">
                                      <p:cBhvr>
                                        <p:cTn id="22" dur="1000"/>
                                        <p:tgtEl>
                                          <p:spTgt spid="253"/>
                                        </p:tgtEl>
                                      </p:cBhvr>
                                    </p:animEffect>
                                  </p:childTnLst>
                                </p:cTn>
                              </p:par>
                            </p:childTnLst>
                          </p:cTn>
                        </p:par>
                        <p:par>
                          <p:cTn id="23" fill="hold">
                            <p:stCondLst>
                              <p:cond delay="1000"/>
                            </p:stCondLst>
                            <p:childTnLst>
                              <p:par>
                                <p:cTn id="24" nodeType="afterEffect" presetClass="entr" presetSubtype="0" presetID="9" grpId="5" fill="hold">
                                  <p:stCondLst>
                                    <p:cond delay="0"/>
                                  </p:stCondLst>
                                  <p:iterate type="el" backwards="0">
                                    <p:tmAbs val="0"/>
                                  </p:iterate>
                                  <p:childTnLst>
                                    <p:set>
                                      <p:cBhvr>
                                        <p:cTn id="25" fill="hold"/>
                                        <p:tgtEl>
                                          <p:spTgt spid="254"/>
                                        </p:tgtEl>
                                        <p:attrNameLst>
                                          <p:attrName>style.visibility</p:attrName>
                                        </p:attrNameLst>
                                      </p:cBhvr>
                                      <p:to>
                                        <p:strVal val="visible"/>
                                      </p:to>
                                    </p:set>
                                    <p:animEffect filter="dissolve" transition="in">
                                      <p:cBhvr>
                                        <p:cTn id="26" dur="1000"/>
                                        <p:tgtEl>
                                          <p:spTgt spid="254"/>
                                        </p:tgtEl>
                                      </p:cBhvr>
                                    </p:animEffec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9" grpId="6" fill="hold">
                                  <p:stCondLst>
                                    <p:cond delay="0"/>
                                  </p:stCondLst>
                                  <p:iterate type="el" backwards="0">
                                    <p:tmAbs val="0"/>
                                  </p:iterate>
                                  <p:childTnLst>
                                    <p:set>
                                      <p:cBhvr>
                                        <p:cTn id="30" fill="hold"/>
                                        <p:tgtEl>
                                          <p:spTgt spid="255"/>
                                        </p:tgtEl>
                                        <p:attrNameLst>
                                          <p:attrName>style.visibility</p:attrName>
                                        </p:attrNameLst>
                                      </p:cBhvr>
                                      <p:to>
                                        <p:strVal val="visible"/>
                                      </p:to>
                                    </p:set>
                                    <p:animEffect filter="dissolve" transition="in">
                                      <p:cBhvr>
                                        <p:cTn id="31"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3"/>
      <p:bldP build="whole" bldLvl="1" animBg="1" rev="0" advAuto="0" spid="247" grpId="1"/>
      <p:bldP build="whole" bldLvl="1" animBg="1" rev="0" advAuto="0" spid="254" grpId="5"/>
      <p:bldP build="whole" bldLvl="1" animBg="1" rev="0" advAuto="0" spid="248" grpId="2"/>
      <p:bldP build="whole" bldLvl="1" animBg="1" rev="0" advAuto="0" spid="253" grpId="4"/>
      <p:bldP build="whole" bldLvl="1" animBg="1" rev="0" advAuto="0" spid="255" grpId="6"/>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57" name="Shape 257"/>
          <p:cNvSpPr/>
          <p:nvPr/>
        </p:nvSpPr>
        <p:spPr>
          <a:xfrm>
            <a:off x="254000" y="3962400"/>
            <a:ext cx="238760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solidFill>
                  <a:srgbClr val="1A5078"/>
                </a:solidFill>
                <a:latin typeface="Trebuchet MS"/>
                <a:ea typeface="Trebuchet MS"/>
                <a:cs typeface="Trebuchet MS"/>
                <a:sym typeface="Trebuchet MS"/>
              </a:defRPr>
            </a:lvl1pPr>
          </a:lstStyle>
          <a:p>
            <a:pPr lvl="0">
              <a:defRPr sz="1800">
                <a:solidFill>
                  <a:srgbClr val="000000"/>
                </a:solidFill>
              </a:defRPr>
            </a:pPr>
            <a:r>
              <a:rPr sz="5400">
                <a:solidFill>
                  <a:srgbClr val="1A5078"/>
                </a:solidFill>
              </a:rPr>
              <a:t>Planning for any limited range of plausible LSL trajectories inherently ignores part of the “probability density function” (PDF) of future LSL.</a:t>
            </a:r>
          </a:p>
        </p:txBody>
      </p:sp>
      <p:sp>
        <p:nvSpPr>
          <p:cNvPr id="258" name="Shape 258"/>
          <p:cNvSpPr/>
          <p:nvPr/>
        </p:nvSpPr>
        <p:spPr>
          <a:xfrm>
            <a:off x="254000" y="6324600"/>
            <a:ext cx="238760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A5078"/>
                </a:solidFill>
                <a:latin typeface="Trebuchet MS"/>
                <a:ea typeface="Trebuchet MS"/>
                <a:cs typeface="Trebuchet MS"/>
                <a:sym typeface="Trebuchet MS"/>
              </a:rPr>
              <a:t>How large is the risk associated with the part of the PDF not considered?</a:t>
            </a:r>
            <a:endParaRPr sz="5400">
              <a:solidFill>
                <a:srgbClr val="1A5078"/>
              </a:solidFill>
              <a:latin typeface="Trebuchet MS"/>
              <a:ea typeface="Trebuchet MS"/>
              <a:cs typeface="Trebuchet MS"/>
              <a:sym typeface="Trebuchet MS"/>
            </a:endParaRPr>
          </a:p>
          <a:p>
            <a:pPr lvl="0" defTabSz="825500">
              <a:defRPr sz="1800"/>
            </a:pPr>
            <a:r>
              <a:rPr i="1" sz="5400">
                <a:solidFill>
                  <a:srgbClr val="1A5078"/>
                </a:solidFill>
                <a:latin typeface="Trebuchet MS"/>
                <a:ea typeface="Trebuchet MS"/>
                <a:cs typeface="Trebuchet MS"/>
                <a:sym typeface="Trebuchet MS"/>
              </a:rPr>
              <a:t>MOST LIKELY VERY LARGE, BUT WE DON’T HAVE A SOLID ASSESSMENT</a:t>
            </a:r>
          </a:p>
        </p:txBody>
      </p:sp>
      <p:sp>
        <p:nvSpPr>
          <p:cNvPr id="259" name="Shape 259"/>
          <p:cNvSpPr/>
          <p:nvPr/>
        </p:nvSpPr>
        <p:spPr>
          <a:xfrm>
            <a:off x="254000" y="8401050"/>
            <a:ext cx="238760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A5078"/>
                </a:solidFill>
                <a:latin typeface="Trebuchet MS"/>
                <a:ea typeface="Trebuchet MS"/>
                <a:cs typeface="Trebuchet MS"/>
                <a:sym typeface="Trebuchet MS"/>
              </a:rPr>
              <a:t>How likely is it that LSL might by far outside the limited range considered?</a:t>
            </a:r>
            <a:endParaRPr sz="5400">
              <a:solidFill>
                <a:srgbClr val="1A5078"/>
              </a:solidFill>
              <a:latin typeface="Trebuchet MS"/>
              <a:ea typeface="Trebuchet MS"/>
              <a:cs typeface="Trebuchet MS"/>
              <a:sym typeface="Trebuchet MS"/>
            </a:endParaRPr>
          </a:p>
          <a:p>
            <a:pPr lvl="0" defTabSz="825500">
              <a:defRPr sz="1800"/>
            </a:pPr>
            <a:r>
              <a:rPr i="1" sz="5400">
                <a:solidFill>
                  <a:srgbClr val="1A5078"/>
                </a:solidFill>
                <a:latin typeface="Trebuchet MS"/>
                <a:ea typeface="Trebuchet MS"/>
                <a:cs typeface="Trebuchet MS"/>
                <a:sym typeface="Trebuchet MS"/>
              </a:rPr>
              <a:t>WE CANNOT EXCLUDE THIS TO HAPPEN IN THE “Post-Holocene” </a:t>
            </a:r>
          </a:p>
        </p:txBody>
      </p:sp>
      <p:pic>
        <p:nvPicPr>
          <p:cNvPr id="260" name=""/>
          <p:cNvPicPr/>
          <p:nvPr/>
        </p:nvPicPr>
        <p:blipFill>
          <a:blip r:embed="rId2">
            <a:extLst/>
          </a:blip>
          <a:stretch>
            <a:fillRect/>
          </a:stretch>
        </p:blipFill>
        <p:spPr>
          <a:xfrm>
            <a:off x="88900" y="63500"/>
            <a:ext cx="24193500" cy="1778000"/>
          </a:xfrm>
          <a:prstGeom prst="rect">
            <a:avLst/>
          </a:prstGeom>
          <a:effectLst>
            <a:outerShdw sx="100000" sy="100000" kx="0" ky="0" algn="b" rotWithShape="0" blurRad="76200" dist="0" dir="18900000">
              <a:srgbClr val="000000">
                <a:alpha val="80000"/>
              </a:srgbClr>
            </a:outerShdw>
          </a:effectLst>
        </p:spPr>
      </p:pic>
      <p:sp>
        <p:nvSpPr>
          <p:cNvPr id="261" name="Shape 261"/>
          <p:cNvSpPr/>
          <p:nvPr/>
        </p:nvSpPr>
        <p:spPr>
          <a:xfrm>
            <a:off x="369475" y="2438400"/>
            <a:ext cx="24003001"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b="1" sz="5600">
                <a:solidFill>
                  <a:srgbClr val="1D5F7B"/>
                </a:solidFill>
                <a:latin typeface="Trebuchet MS"/>
                <a:ea typeface="Trebuchet MS"/>
                <a:cs typeface="Trebuchet MS"/>
                <a:sym typeface="Trebuchet MS"/>
              </a:rPr>
              <a:t>Decision Making Under Foreseeability (DMUF)</a:t>
            </a:r>
            <a:r>
              <a:rPr sz="5600">
                <a:solidFill>
                  <a:srgbClr val="1D5F7B"/>
                </a:solidFill>
                <a:latin typeface="Trebuchet MS"/>
                <a:ea typeface="Trebuchet MS"/>
                <a:cs typeface="Trebuchet MS"/>
                <a:sym typeface="Trebuchet MS"/>
              </a:rPr>
              <a:t>: </a:t>
            </a:r>
            <a:r>
              <a:rPr i="1" sz="5600">
                <a:solidFill>
                  <a:srgbClr val="1D5F7B"/>
                </a:solidFill>
                <a:latin typeface="Trebuchet MS"/>
                <a:ea typeface="Trebuchet MS"/>
                <a:cs typeface="Trebuchet MS"/>
                <a:sym typeface="Trebuchet MS"/>
              </a:rPr>
              <a:t>Having Foresight</a:t>
            </a:r>
          </a:p>
        </p:txBody>
      </p:sp>
      <p:grpSp>
        <p:nvGrpSpPr>
          <p:cNvPr id="264" name="Group 264"/>
          <p:cNvGrpSpPr/>
          <p:nvPr/>
        </p:nvGrpSpPr>
        <p:grpSpPr>
          <a:xfrm>
            <a:off x="9329638" y="6357937"/>
            <a:ext cx="14152662" cy="7029848"/>
            <a:chOff x="0" y="0"/>
            <a:chExt cx="14152661" cy="7029846"/>
          </a:xfrm>
        </p:grpSpPr>
        <p:sp>
          <p:nvSpPr>
            <p:cNvPr id="262" name="Shape 262"/>
            <p:cNvSpPr/>
            <p:nvPr/>
          </p:nvSpPr>
          <p:spPr>
            <a:xfrm>
              <a:off x="0" y="0"/>
              <a:ext cx="14152662" cy="7029847"/>
            </a:xfrm>
            <a:prstGeom prst="wedgeEllipseCallout">
              <a:avLst>
                <a:gd name="adj1" fmla="val -40215"/>
                <a:gd name="adj2" fmla="val -64721"/>
              </a:avLst>
            </a:prstGeom>
            <a:solidFill>
              <a:srgbClr val="9CA09F"/>
            </a:solidFill>
            <a:ln w="12700" cap="flat">
              <a:noFill/>
              <a:miter lim="400000"/>
            </a:ln>
            <a:effectLst>
              <a:outerShdw sx="100000" sy="100000" kx="0" ky="0" algn="b" rotWithShape="0" blurRad="76200" dist="0" dir="18900000">
                <a:srgbClr val="000000">
                  <a:alpha val="80000"/>
                </a:srgbClr>
              </a:outerShdw>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63" name="slr_pdf_past.jpg"/>
            <p:cNvPicPr/>
            <p:nvPr/>
          </p:nvPicPr>
          <p:blipFill>
            <a:blip r:embed="rId3">
              <a:extLst/>
            </a:blip>
            <a:stretch>
              <a:fillRect/>
            </a:stretch>
          </p:blipFill>
          <p:spPr>
            <a:xfrm>
              <a:off x="2404243" y="1212205"/>
              <a:ext cx="9344077" cy="4877594"/>
            </a:xfrm>
            <a:prstGeom prst="rect">
              <a:avLst/>
            </a:prstGeom>
            <a:ln w="12700" cap="flat">
              <a:noFill/>
              <a:miter lim="400000"/>
            </a:ln>
            <a:effectLst/>
          </p:spPr>
        </p:pic>
      </p:grpSp>
      <p:pic>
        <p:nvPicPr>
          <p:cNvPr id="265" name="slr_pdf_future.jpg"/>
          <p:cNvPicPr/>
          <p:nvPr/>
        </p:nvPicPr>
        <p:blipFill>
          <a:blip r:embed="rId4">
            <a:extLst/>
          </a:blip>
          <a:stretch>
            <a:fillRect/>
          </a:stretch>
        </p:blipFill>
        <p:spPr>
          <a:xfrm>
            <a:off x="11773597" y="7296192"/>
            <a:ext cx="9264743" cy="5153338"/>
          </a:xfrm>
          <a:prstGeom prst="rect">
            <a:avLst/>
          </a:prstGeom>
          <a:ln w="12700">
            <a:miter lim="400000"/>
          </a:ln>
        </p:spPr>
      </p:pic>
      <p:sp>
        <p:nvSpPr>
          <p:cNvPr id="266" name="Shape 266"/>
          <p:cNvSpPr/>
          <p:nvPr/>
        </p:nvSpPr>
        <p:spPr>
          <a:xfrm>
            <a:off x="17761743" y="10273803"/>
            <a:ext cx="3295254" cy="142101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267" name="The_Elephant_in_the_Room_Banksy-Barely_legal-2006.jpg"/>
          <p:cNvPicPr/>
          <p:nvPr/>
        </p:nvPicPr>
        <p:blipFill>
          <a:blip r:embed="rId5">
            <a:extLst/>
          </a:blip>
          <a:stretch>
            <a:fillRect/>
          </a:stretch>
        </p:blipFill>
        <p:spPr>
          <a:xfrm>
            <a:off x="1549400" y="6261100"/>
            <a:ext cx="10160000" cy="6896100"/>
          </a:xfrm>
          <a:prstGeom prst="rect">
            <a:avLst/>
          </a:prstGeom>
          <a:ln w="12700">
            <a:miter lim="400000"/>
          </a:ln>
        </p:spPr>
      </p:pic>
      <p:sp>
        <p:nvSpPr>
          <p:cNvPr id="268" name="Shape 268"/>
          <p:cNvSpPr/>
          <p:nvPr/>
        </p:nvSpPr>
        <p:spPr>
          <a:xfrm>
            <a:off x="254000" y="10477500"/>
            <a:ext cx="15739368" cy="250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A5078"/>
                </a:solidFill>
                <a:latin typeface="Trebuchet MS"/>
                <a:ea typeface="Trebuchet MS"/>
                <a:cs typeface="Trebuchet MS"/>
                <a:sym typeface="Trebuchet MS"/>
              </a:rPr>
              <a:t>How likely would that turn into a low-probability, high-impact event?</a:t>
            </a:r>
            <a:endParaRPr sz="5400">
              <a:solidFill>
                <a:srgbClr val="1A5078"/>
              </a:solidFill>
              <a:latin typeface="Trebuchet MS"/>
              <a:ea typeface="Trebuchet MS"/>
              <a:cs typeface="Trebuchet MS"/>
              <a:sym typeface="Trebuchet MS"/>
            </a:endParaRPr>
          </a:p>
          <a:p>
            <a:pPr lvl="0" defTabSz="825500">
              <a:defRPr sz="1800"/>
            </a:pPr>
            <a:r>
              <a:rPr i="1" sz="5400">
                <a:solidFill>
                  <a:srgbClr val="1A5078"/>
                </a:solidFill>
                <a:latin typeface="Trebuchet MS"/>
                <a:ea typeface="Trebuchet MS"/>
                <a:cs typeface="Trebuchet MS"/>
                <a:sym typeface="Trebuchet MS"/>
              </a:rPr>
              <a:t>MOST LIKELY, THIS WOULD BE A GLOBAL DISASTER</a:t>
            </a:r>
          </a:p>
        </p:txBody>
      </p:sp>
      <p:pic>
        <p:nvPicPr>
          <p:cNvPr id="269" name="oreskes.png"/>
          <p:cNvPicPr/>
          <p:nvPr/>
        </p:nvPicPr>
        <p:blipFill>
          <a:blip r:embed="rId6">
            <a:extLst/>
          </a:blip>
          <a:stretch>
            <a:fillRect/>
          </a:stretch>
        </p:blipFill>
        <p:spPr>
          <a:xfrm>
            <a:off x="16061773" y="2048836"/>
            <a:ext cx="8173555" cy="11536389"/>
          </a:xfrm>
          <a:prstGeom prst="rect">
            <a:avLst/>
          </a:prstGeom>
          <a:ln w="12700">
            <a:miter lim="400000"/>
          </a:ln>
        </p:spPr>
      </p:pic>
      <p:sp>
        <p:nvSpPr>
          <p:cNvPr id="270" name="Shape 270"/>
          <p:cNvSpPr/>
          <p:nvPr/>
        </p:nvSpPr>
        <p:spPr>
          <a:xfrm>
            <a:off x="18326100" y="5992436"/>
            <a:ext cx="5794276" cy="2665017"/>
          </a:xfrm>
          <a:prstGeom prst="wedgeEllipseCallout">
            <a:avLst>
              <a:gd name="adj1" fmla="val -32490"/>
              <a:gd name="adj2" fmla="val 13578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lvl1pPr algn="ctr" defTabSz="1130300">
              <a:defRPr sz="3000">
                <a:effectLst>
                  <a:outerShdw sx="100000" sy="100000" kx="0" ky="0" algn="b" rotWithShape="0" blurRad="25400" dist="23998" dir="2700000">
                    <a:srgbClr val="000000">
                      <a:alpha val="31034"/>
                    </a:srgbClr>
                  </a:outerShdw>
                </a:effectLst>
                <a:latin typeface="Trebuchet MS"/>
                <a:ea typeface="Trebuchet MS"/>
                <a:cs typeface="Trebuchet MS"/>
                <a:sym typeface="Trebuchet MS"/>
              </a:defRPr>
            </a:lvl1pPr>
          </a:lstStyle>
          <a:p>
            <a:pPr lvl="0">
              <a:defRPr sz="1800">
                <a:effectLst/>
              </a:defRPr>
            </a:pPr>
            <a:r>
              <a:rPr sz="3000">
                <a:effectLst>
                  <a:outerShdw sx="100000" sy="100000" kx="0" ky="0" algn="b" rotWithShape="0" blurRad="25400" dist="23998" dir="2700000">
                    <a:srgbClr val="000000">
                      <a:alpha val="31034"/>
                    </a:srgbClr>
                  </a:outerShdw>
                </a:effectLst>
              </a:rPr>
              <a:t>Low-probability, high-impact tail of the PDF</a:t>
            </a:r>
          </a:p>
        </p:txBody>
      </p:sp>
      <p:pic>
        <p:nvPicPr>
          <p:cNvPr id="271" name="droppedImage.pdf"/>
          <p:cNvPicPr/>
          <p:nvPr/>
        </p:nvPicPr>
        <p:blipFill>
          <a:blip r:embed="rId7">
            <a:extLst/>
          </a:blip>
          <a:stretch>
            <a:fillRect/>
          </a:stretch>
        </p:blipFill>
        <p:spPr>
          <a:xfrm>
            <a:off x="22268203" y="177800"/>
            <a:ext cx="1887198" cy="1549400"/>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61"/>
                                        </p:tgtEl>
                                        <p:attrNameLst>
                                          <p:attrName>style.visibility</p:attrName>
                                        </p:attrNameLst>
                                      </p:cBhvr>
                                      <p:to>
                                        <p:strVal val="visible"/>
                                      </p:to>
                                    </p:set>
                                    <p:animEffect filter="dissolve" transition="in">
                                      <p:cBhvr>
                                        <p:cTn id="7" dur="10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257"/>
                                        </p:tgtEl>
                                        <p:attrNameLst>
                                          <p:attrName>style.visibility</p:attrName>
                                        </p:attrNameLst>
                                      </p:cBhvr>
                                      <p:to>
                                        <p:strVal val="visible"/>
                                      </p:to>
                                    </p:set>
                                    <p:animEffect filter="dissolve" transition="in">
                                      <p:cBhvr>
                                        <p:cTn id="12" dur="1000"/>
                                        <p:tgtEl>
                                          <p:spTgt spid="257"/>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16" presetID="23" grpId="3" fill="hold">
                                  <p:stCondLst>
                                    <p:cond delay="0"/>
                                  </p:stCondLst>
                                  <p:iterate type="el" backwards="0">
                                    <p:tmAbs val="0"/>
                                  </p:iterate>
                                  <p:childTnLst>
                                    <p:set>
                                      <p:cBhvr>
                                        <p:cTn id="16" fill="hold"/>
                                        <p:tgtEl>
                                          <p:spTgt spid="264"/>
                                        </p:tgtEl>
                                        <p:attrNameLst>
                                          <p:attrName>style.visibility</p:attrName>
                                        </p:attrNameLst>
                                      </p:cBhvr>
                                      <p:to>
                                        <p:strVal val="visible"/>
                                      </p:to>
                                    </p:set>
                                    <p:anim calcmode="lin" valueType="num">
                                      <p:cBhvr>
                                        <p:cTn id="17" dur="750" fill="hold"/>
                                        <p:tgtEl>
                                          <p:spTgt spid="264"/>
                                        </p:tgtEl>
                                        <p:attrNameLst>
                                          <p:attrName>ppt_w</p:attrName>
                                        </p:attrNameLst>
                                      </p:cBhvr>
                                      <p:tavLst>
                                        <p:tav tm="0">
                                          <p:val>
                                            <p:fltVal val="0"/>
                                          </p:val>
                                        </p:tav>
                                        <p:tav tm="100000">
                                          <p:val>
                                            <p:strVal val="#ppt_w"/>
                                          </p:val>
                                        </p:tav>
                                      </p:tavLst>
                                    </p:anim>
                                    <p:anim calcmode="lin" valueType="num">
                                      <p:cBhvr>
                                        <p:cTn id="18" dur="750" fill="hold"/>
                                        <p:tgtEl>
                                          <p:spTgt spid="26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0" grpId="4" fill="hold">
                                  <p:stCondLst>
                                    <p:cond delay="0"/>
                                  </p:stCondLst>
                                  <p:iterate type="el" backwards="0">
                                    <p:tmAbs val="0"/>
                                  </p:iterate>
                                  <p:childTnLst>
                                    <p:set>
                                      <p:cBhvr>
                                        <p:cTn id="22" fill="hold"/>
                                        <p:tgtEl>
                                          <p:spTgt spid="265"/>
                                        </p:tgtEl>
                                        <p:attrNameLst>
                                          <p:attrName>style.visibility</p:attrName>
                                        </p:attrNameLst>
                                      </p:cBhvr>
                                      <p:to>
                                        <p:strVal val="visible"/>
                                      </p:to>
                                    </p:set>
                                    <p:animEffect filter="fade" transition="in">
                                      <p:cBhvr>
                                        <p:cTn id="23" dur="1000"/>
                                        <p:tgtEl>
                                          <p:spTgt spid="265"/>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0" presetID="9" grpId="5" fill="hold">
                                  <p:stCondLst>
                                    <p:cond delay="0"/>
                                  </p:stCondLst>
                                  <p:iterate type="el" backwards="0">
                                    <p:tmAbs val="0"/>
                                  </p:iterate>
                                  <p:childTnLst>
                                    <p:set>
                                      <p:cBhvr>
                                        <p:cTn id="27" fill="hold"/>
                                        <p:tgtEl>
                                          <p:spTgt spid="266"/>
                                        </p:tgtEl>
                                        <p:attrNameLst>
                                          <p:attrName>style.visibility</p:attrName>
                                        </p:attrNameLst>
                                      </p:cBhvr>
                                      <p:to>
                                        <p:strVal val="visible"/>
                                      </p:to>
                                    </p:set>
                                    <p:animEffect filter="dissolve" transition="in">
                                      <p:cBhvr>
                                        <p:cTn id="28" dur="1000"/>
                                        <p:tgtEl>
                                          <p:spTgt spid="266"/>
                                        </p:tgtEl>
                                      </p:cBhvr>
                                    </p:animEffect>
                                  </p:childTnLst>
                                </p:cTn>
                              </p:par>
                            </p:childTnLst>
                          </p:cTn>
                        </p:par>
                        <p:par>
                          <p:cTn id="29" fill="hold">
                            <p:stCondLst>
                              <p:cond delay="1000"/>
                            </p:stCondLst>
                            <p:childTnLst>
                              <p:par>
                                <p:cTn id="30" nodeType="afterEffect" presetClass="entr" presetSubtype="16" presetID="23" grpId="6" fill="hold">
                                  <p:stCondLst>
                                    <p:cond delay="0"/>
                                  </p:stCondLst>
                                  <p:iterate type="el" backwards="0">
                                    <p:tmAbs val="0"/>
                                  </p:iterate>
                                  <p:childTnLst>
                                    <p:set>
                                      <p:cBhvr>
                                        <p:cTn id="31" fill="hold"/>
                                        <p:tgtEl>
                                          <p:spTgt spid="270"/>
                                        </p:tgtEl>
                                        <p:attrNameLst>
                                          <p:attrName>style.visibility</p:attrName>
                                        </p:attrNameLst>
                                      </p:cBhvr>
                                      <p:to>
                                        <p:strVal val="visible"/>
                                      </p:to>
                                    </p:set>
                                    <p:anim calcmode="lin" valueType="num">
                                      <p:cBhvr>
                                        <p:cTn id="32" dur="750" fill="hold"/>
                                        <p:tgtEl>
                                          <p:spTgt spid="270"/>
                                        </p:tgtEl>
                                        <p:attrNameLst>
                                          <p:attrName>ppt_w</p:attrName>
                                        </p:attrNameLst>
                                      </p:cBhvr>
                                      <p:tavLst>
                                        <p:tav tm="0">
                                          <p:val>
                                            <p:fltVal val="0"/>
                                          </p:val>
                                        </p:tav>
                                        <p:tav tm="100000">
                                          <p:val>
                                            <p:strVal val="#ppt_w"/>
                                          </p:val>
                                        </p:tav>
                                      </p:tavLst>
                                    </p:anim>
                                    <p:anim calcmode="lin" valueType="num">
                                      <p:cBhvr>
                                        <p:cTn id="33" dur="750" fill="hold"/>
                                        <p:tgtEl>
                                          <p:spTgt spid="27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nodeType="clickEffect" presetClass="entr" presetSubtype="0" presetID="10" grpId="7" fill="hold">
                                  <p:stCondLst>
                                    <p:cond delay="0"/>
                                  </p:stCondLst>
                                  <p:iterate type="el" backwards="0">
                                    <p:tmAbs val="0"/>
                                  </p:iterate>
                                  <p:childTnLst>
                                    <p:set>
                                      <p:cBhvr>
                                        <p:cTn id="37" fill="hold"/>
                                        <p:tgtEl>
                                          <p:spTgt spid="267"/>
                                        </p:tgtEl>
                                        <p:attrNameLst>
                                          <p:attrName>style.visibility</p:attrName>
                                        </p:attrNameLst>
                                      </p:cBhvr>
                                      <p:to>
                                        <p:strVal val="visible"/>
                                      </p:to>
                                    </p:set>
                                    <p:animEffect filter="fade" transition="in">
                                      <p:cBhvr>
                                        <p:cTn id="38" dur="1000"/>
                                        <p:tgtEl>
                                          <p:spTgt spid="267"/>
                                        </p:tgtEl>
                                      </p:cBhvr>
                                    </p:animEffect>
                                  </p:childTnLst>
                                </p:cTn>
                              </p:par>
                            </p:childTnLst>
                          </p:cTn>
                        </p:par>
                      </p:childTnLst>
                    </p:cTn>
                  </p:par>
                  <p:par>
                    <p:cTn id="39" fill="hold">
                      <p:stCondLst>
                        <p:cond delay="indefinite"/>
                      </p:stCondLst>
                      <p:childTnLst>
                        <p:par>
                          <p:cTn id="40" fill="hold">
                            <p:stCondLst>
                              <p:cond delay="0"/>
                            </p:stCondLst>
                            <p:childTnLst>
                              <p:par>
                                <p:cTn id="41" nodeType="clickEffect" presetClass="exit" presetSubtype="0" presetID="10" grpId="8" fill="hold">
                                  <p:stCondLst>
                                    <p:cond delay="0"/>
                                  </p:stCondLst>
                                  <p:iterate type="el" backwards="0">
                                    <p:tmAbs val="0"/>
                                  </p:iterate>
                                  <p:childTnLst>
                                    <p:animEffect filter="fade" transition="out">
                                      <p:cBhvr>
                                        <p:cTn id="42" dur="1000" fill="hold"/>
                                        <p:tgtEl>
                                          <p:spTgt spid="267"/>
                                        </p:tgtEl>
                                      </p:cBhvr>
                                    </p:animEffect>
                                    <p:set>
                                      <p:cBhvr>
                                        <p:cTn id="43" fill="hold">
                                          <p:stCondLst>
                                            <p:cond delay="999"/>
                                          </p:stCondLst>
                                        </p:cTn>
                                        <p:tgtEl>
                                          <p:spTgt spid="267"/>
                                        </p:tgtEl>
                                        <p:attrNameLst>
                                          <p:attrName>style.visibility</p:attrName>
                                        </p:attrNameLst>
                                      </p:cBhvr>
                                      <p:to>
                                        <p:strVal val="hidden"/>
                                      </p:to>
                                    </p:set>
                                  </p:childTnLst>
                                </p:cTn>
                              </p:par>
                            </p:childTnLst>
                          </p:cTn>
                        </p:par>
                        <p:par>
                          <p:cTn id="44" fill="hold">
                            <p:stCondLst>
                              <p:cond delay="1000"/>
                            </p:stCondLst>
                            <p:childTnLst>
                              <p:par>
                                <p:cTn id="45" nodeType="afterEffect" presetClass="exit" presetSubtype="0" presetID="9" grpId="9" fill="hold">
                                  <p:stCondLst>
                                    <p:cond delay="0"/>
                                  </p:stCondLst>
                                  <p:iterate type="el" backwards="0">
                                    <p:tmAbs val="0"/>
                                  </p:iterate>
                                  <p:childTnLst>
                                    <p:animEffect filter="dissolve" transition="out">
                                      <p:cBhvr>
                                        <p:cTn id="46" dur="1000" fill="hold"/>
                                        <p:tgtEl>
                                          <p:spTgt spid="266"/>
                                        </p:tgtEl>
                                      </p:cBhvr>
                                    </p:animEffect>
                                    <p:set>
                                      <p:cBhvr>
                                        <p:cTn id="47" fill="hold">
                                          <p:stCondLst>
                                            <p:cond delay="999"/>
                                          </p:stCondLst>
                                        </p:cTn>
                                        <p:tgtEl>
                                          <p:spTgt spid="266"/>
                                        </p:tgtEl>
                                        <p:attrNameLst>
                                          <p:attrName>style.visibility</p:attrName>
                                        </p:attrNameLst>
                                      </p:cBhvr>
                                      <p:to>
                                        <p:strVal val="hidden"/>
                                      </p:to>
                                    </p:set>
                                  </p:childTnLst>
                                </p:cTn>
                              </p:par>
                            </p:childTnLst>
                          </p:cTn>
                        </p:par>
                        <p:par>
                          <p:cTn id="48" fill="hold">
                            <p:stCondLst>
                              <p:cond delay="2000"/>
                            </p:stCondLst>
                            <p:childTnLst>
                              <p:par>
                                <p:cTn id="49" nodeType="afterEffect" presetClass="exit" presetSubtype="16" presetID="23" grpId="10" fill="hold">
                                  <p:stCondLst>
                                    <p:cond delay="0"/>
                                  </p:stCondLst>
                                  <p:iterate type="el" backwards="0">
                                    <p:tmAbs val="0"/>
                                  </p:iterate>
                                  <p:childTnLst>
                                    <p:anim calcmode="lin" valueType="num">
                                      <p:cBhvr>
                                        <p:cTn id="50" dur="750" fill="hold"/>
                                        <p:tgtEl>
                                          <p:spTgt spid="270"/>
                                        </p:tgtEl>
                                        <p:attrNameLst>
                                          <p:attrName>ppt_w</p:attrName>
                                        </p:attrNameLst>
                                      </p:cBhvr>
                                      <p:tavLst>
                                        <p:tav tm="0">
                                          <p:val>
                                            <p:strVal val="ppt_w"/>
                                          </p:val>
                                        </p:tav>
                                        <p:tav tm="100000">
                                          <p:val>
                                            <p:strVal val="4*ppt_w"/>
                                          </p:val>
                                        </p:tav>
                                      </p:tavLst>
                                    </p:anim>
                                    <p:anim calcmode="lin" valueType="num">
                                      <p:cBhvr>
                                        <p:cTn id="51" dur="750" fill="hold"/>
                                        <p:tgtEl>
                                          <p:spTgt spid="270"/>
                                        </p:tgtEl>
                                        <p:attrNameLst>
                                          <p:attrName>ppt_h</p:attrName>
                                        </p:attrNameLst>
                                      </p:cBhvr>
                                      <p:tavLst>
                                        <p:tav tm="0">
                                          <p:val>
                                            <p:strVal val="ppt_h"/>
                                          </p:val>
                                        </p:tav>
                                        <p:tav tm="100000">
                                          <p:val>
                                            <p:strVal val="4*ppt_h"/>
                                          </p:val>
                                        </p:tav>
                                      </p:tavLst>
                                    </p:anim>
                                    <p:set>
                                      <p:cBhvr>
                                        <p:cTn id="52" fill="hold">
                                          <p:stCondLst>
                                            <p:cond delay="749"/>
                                          </p:stCondLst>
                                        </p:cTn>
                                        <p:tgtEl>
                                          <p:spTgt spid="270"/>
                                        </p:tgtEl>
                                        <p:attrNameLst>
                                          <p:attrName>style.visibility</p:attrName>
                                        </p:attrNameLst>
                                      </p:cBhvr>
                                      <p:to>
                                        <p:strVal val="hidden"/>
                                      </p:to>
                                    </p:set>
                                  </p:childTnLst>
                                </p:cTn>
                              </p:par>
                            </p:childTnLst>
                          </p:cTn>
                        </p:par>
                        <p:par>
                          <p:cTn id="53" fill="hold">
                            <p:stCondLst>
                              <p:cond delay="2750"/>
                            </p:stCondLst>
                            <p:childTnLst>
                              <p:par>
                                <p:cTn id="54" nodeType="afterEffect" presetClass="exit" presetSubtype="0" presetID="10" grpId="11" fill="hold">
                                  <p:stCondLst>
                                    <p:cond delay="0"/>
                                  </p:stCondLst>
                                  <p:iterate type="el" backwards="0">
                                    <p:tmAbs val="0"/>
                                  </p:iterate>
                                  <p:childTnLst>
                                    <p:animEffect filter="fade" transition="out">
                                      <p:cBhvr>
                                        <p:cTn id="55" dur="1000" fill="hold"/>
                                        <p:tgtEl>
                                          <p:spTgt spid="264"/>
                                        </p:tgtEl>
                                      </p:cBhvr>
                                    </p:animEffect>
                                    <p:set>
                                      <p:cBhvr>
                                        <p:cTn id="56" fill="hold">
                                          <p:stCondLst>
                                            <p:cond delay="999"/>
                                          </p:stCondLst>
                                        </p:cTn>
                                        <p:tgtEl>
                                          <p:spTgt spid="264"/>
                                        </p:tgtEl>
                                        <p:attrNameLst>
                                          <p:attrName>style.visibility</p:attrName>
                                        </p:attrNameLst>
                                      </p:cBhvr>
                                      <p:to>
                                        <p:strVal val="hidden"/>
                                      </p:to>
                                    </p:set>
                                  </p:childTnLst>
                                </p:cTn>
                              </p:par>
                            </p:childTnLst>
                          </p:cTn>
                        </p:par>
                        <p:par>
                          <p:cTn id="57" fill="hold">
                            <p:stCondLst>
                              <p:cond delay="3750"/>
                            </p:stCondLst>
                            <p:childTnLst>
                              <p:par>
                                <p:cTn id="58" nodeType="afterEffect" presetClass="exit" presetSubtype="0" presetID="10" grpId="12" fill="hold">
                                  <p:stCondLst>
                                    <p:cond delay="0"/>
                                  </p:stCondLst>
                                  <p:iterate type="el" backwards="0">
                                    <p:tmAbs val="0"/>
                                  </p:iterate>
                                  <p:childTnLst>
                                    <p:animEffect filter="fade" transition="out">
                                      <p:cBhvr>
                                        <p:cTn id="59" dur="1000" fill="hold"/>
                                        <p:tgtEl>
                                          <p:spTgt spid="265"/>
                                        </p:tgtEl>
                                      </p:cBhvr>
                                    </p:animEffect>
                                    <p:set>
                                      <p:cBhvr>
                                        <p:cTn id="60" fill="hold">
                                          <p:stCondLst>
                                            <p:cond delay="999"/>
                                          </p:stCondLst>
                                        </p:cTn>
                                        <p:tgtEl>
                                          <p:spTgt spid="265"/>
                                        </p:tgtEl>
                                        <p:attrNameLst>
                                          <p:attrName>style.visibility</p:attrName>
                                        </p:attrNameLst>
                                      </p:cBhvr>
                                      <p:to>
                                        <p:strVal val="hidden"/>
                                      </p:to>
                                    </p:set>
                                  </p:childTnLst>
                                </p:cTn>
                              </p:par>
                            </p:childTnLst>
                          </p:cTn>
                        </p:par>
                        <p:par>
                          <p:cTn id="61" fill="hold">
                            <p:stCondLst>
                              <p:cond delay="4750"/>
                            </p:stCondLst>
                            <p:childTnLst>
                              <p:par>
                                <p:cTn id="62" nodeType="afterEffect" presetClass="entr" presetSubtype="0" presetID="9" grpId="13" fill="hold">
                                  <p:stCondLst>
                                    <p:cond delay="0"/>
                                  </p:stCondLst>
                                  <p:iterate type="el" backwards="0">
                                    <p:tmAbs val="0"/>
                                  </p:iterate>
                                  <p:childTnLst>
                                    <p:set>
                                      <p:cBhvr>
                                        <p:cTn id="63" fill="hold"/>
                                        <p:tgtEl>
                                          <p:spTgt spid="258"/>
                                        </p:tgtEl>
                                        <p:attrNameLst>
                                          <p:attrName>style.visibility</p:attrName>
                                        </p:attrNameLst>
                                      </p:cBhvr>
                                      <p:to>
                                        <p:strVal val="visible"/>
                                      </p:to>
                                    </p:set>
                                    <p:animEffect filter="dissolve" transition="in">
                                      <p:cBhvr>
                                        <p:cTn id="64" dur="1000"/>
                                        <p:tgtEl>
                                          <p:spTgt spid="258"/>
                                        </p:tgtEl>
                                      </p:cBhvr>
                                    </p:animEffect>
                                  </p:childTnLst>
                                </p:cTn>
                              </p:par>
                            </p:childTnLst>
                          </p:cTn>
                        </p:par>
                        <p:par>
                          <p:cTn id="65" fill="hold">
                            <p:stCondLst>
                              <p:cond delay="5750"/>
                            </p:stCondLst>
                            <p:childTnLst>
                              <p:par>
                                <p:cTn id="66" nodeType="afterEffect" presetClass="entr" presetSubtype="0" presetID="9" grpId="14" fill="hold">
                                  <p:stCondLst>
                                    <p:cond delay="0"/>
                                  </p:stCondLst>
                                  <p:iterate type="el" backwards="0">
                                    <p:tmAbs val="0"/>
                                  </p:iterate>
                                  <p:childTnLst>
                                    <p:set>
                                      <p:cBhvr>
                                        <p:cTn id="67" fill="hold"/>
                                        <p:tgtEl>
                                          <p:spTgt spid="259"/>
                                        </p:tgtEl>
                                        <p:attrNameLst>
                                          <p:attrName>style.visibility</p:attrName>
                                        </p:attrNameLst>
                                      </p:cBhvr>
                                      <p:to>
                                        <p:strVal val="visible"/>
                                      </p:to>
                                    </p:set>
                                    <p:animEffect filter="dissolve" transition="in">
                                      <p:cBhvr>
                                        <p:cTn id="68" dur="1000"/>
                                        <p:tgtEl>
                                          <p:spTgt spid="259"/>
                                        </p:tgtEl>
                                      </p:cBhvr>
                                    </p:animEffect>
                                  </p:childTnLst>
                                </p:cTn>
                              </p:par>
                            </p:childTnLst>
                          </p:cTn>
                        </p:par>
                        <p:par>
                          <p:cTn id="69" fill="hold">
                            <p:stCondLst>
                              <p:cond delay="6750"/>
                            </p:stCondLst>
                            <p:childTnLst>
                              <p:par>
                                <p:cTn id="70" nodeType="afterEffect" presetClass="entr" presetSubtype="0" presetID="9" grpId="15" fill="hold">
                                  <p:stCondLst>
                                    <p:cond delay="0"/>
                                  </p:stCondLst>
                                  <p:iterate type="el" backwards="0">
                                    <p:tmAbs val="0"/>
                                  </p:iterate>
                                  <p:childTnLst>
                                    <p:set>
                                      <p:cBhvr>
                                        <p:cTn id="71" fill="hold"/>
                                        <p:tgtEl>
                                          <p:spTgt spid="268"/>
                                        </p:tgtEl>
                                        <p:attrNameLst>
                                          <p:attrName>style.visibility</p:attrName>
                                        </p:attrNameLst>
                                      </p:cBhvr>
                                      <p:to>
                                        <p:strVal val="visible"/>
                                      </p:to>
                                    </p:set>
                                    <p:animEffect filter="dissolve" transition="in">
                                      <p:cBhvr>
                                        <p:cTn id="72" dur="1000"/>
                                        <p:tgtEl>
                                          <p:spTgt spid="268"/>
                                        </p:tgtEl>
                                      </p:cBhvr>
                                    </p:animEffect>
                                  </p:childTnLst>
                                </p:cTn>
                              </p:par>
                            </p:childTnLst>
                          </p:cTn>
                        </p:par>
                      </p:childTnLst>
                    </p:cTn>
                  </p:par>
                  <p:par>
                    <p:cTn id="73" fill="hold">
                      <p:stCondLst>
                        <p:cond delay="indefinite"/>
                      </p:stCondLst>
                      <p:childTnLst>
                        <p:par>
                          <p:cTn id="74" fill="hold">
                            <p:stCondLst>
                              <p:cond delay="0"/>
                            </p:stCondLst>
                            <p:childTnLst>
                              <p:par>
                                <p:cTn id="75" nodeType="clickEffect" presetClass="entr" presetSubtype="0" presetID="10" grpId="16" fill="hold">
                                  <p:stCondLst>
                                    <p:cond delay="0"/>
                                  </p:stCondLst>
                                  <p:iterate type="el" backwards="0">
                                    <p:tmAbs val="0"/>
                                  </p:iterate>
                                  <p:childTnLst>
                                    <p:set>
                                      <p:cBhvr>
                                        <p:cTn id="76" fill="hold"/>
                                        <p:tgtEl>
                                          <p:spTgt spid="269"/>
                                        </p:tgtEl>
                                        <p:attrNameLst>
                                          <p:attrName>style.visibility</p:attrName>
                                        </p:attrNameLst>
                                      </p:cBhvr>
                                      <p:to>
                                        <p:strVal val="visible"/>
                                      </p:to>
                                    </p:set>
                                    <p:animEffect filter="fade" transition="in">
                                      <p:cBhvr>
                                        <p:cTn id="77"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 grpId="9"/>
      <p:bldP build="whole" bldLvl="1" animBg="1" rev="0" advAuto="0" spid="257" grpId="2"/>
      <p:bldP build="whole" bldLvl="1" animBg="1" rev="0" advAuto="0" spid="264" grpId="3"/>
      <p:bldP build="whole" bldLvl="1" animBg="1" rev="0" advAuto="0" spid="259" grpId="14"/>
      <p:bldP build="whole" bldLvl="1" animBg="1" rev="0" advAuto="0" spid="267" grpId="7"/>
      <p:bldP build="whole" bldLvl="1" animBg="1" rev="0" advAuto="0" spid="267" grpId="8"/>
      <p:bldP build="whole" bldLvl="1" animBg="1" rev="0" advAuto="0" spid="265" grpId="12"/>
      <p:bldP build="whole" bldLvl="1" animBg="1" rev="0" advAuto="0" spid="261" grpId="1"/>
      <p:bldP build="whole" bldLvl="1" animBg="1" rev="0" advAuto="0" spid="270" grpId="6"/>
      <p:bldP build="whole" bldLvl="1" animBg="1" rev="0" advAuto="0" spid="264" grpId="11"/>
      <p:bldP build="whole" bldLvl="1" animBg="1" rev="0" advAuto="0" spid="268" grpId="15"/>
      <p:bldP build="whole" bldLvl="1" animBg="1" rev="0" advAuto="0" spid="270" grpId="10"/>
      <p:bldP build="whole" bldLvl="1" animBg="1" rev="0" advAuto="0" spid="269" grpId="16"/>
      <p:bldP build="whole" bldLvl="1" animBg="1" rev="0" advAuto="0" spid="258" grpId="13"/>
      <p:bldP build="whole" bldLvl="1" animBg="1" rev="0" advAuto="0" spid="266" grpId="5"/>
      <p:bldP build="whole" bldLvl="1" animBg="1" rev="0" advAuto="0" spid="265" grpId="4"/>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73" name="Shape 273"/>
          <p:cNvSpPr/>
          <p:nvPr/>
        </p:nvSpPr>
        <p:spPr>
          <a:xfrm>
            <a:off x="215900" y="3564466"/>
            <a:ext cx="19581019" cy="224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200">
                <a:solidFill>
                  <a:srgbClr val="1D5F7B"/>
                </a:solidFill>
                <a:latin typeface="Trebuchet MS"/>
                <a:ea typeface="Trebuchet MS"/>
                <a:cs typeface="Trebuchet MS"/>
                <a:sym typeface="Trebuchet MS"/>
              </a:rPr>
              <a:t>Current paradigm (normalcy bias, based on 6,000 years): </a:t>
            </a:r>
            <a:endParaRPr sz="5200">
              <a:solidFill>
                <a:srgbClr val="1D5F7B"/>
              </a:solidFill>
              <a:latin typeface="Trebuchet MS"/>
              <a:ea typeface="Trebuchet MS"/>
              <a:cs typeface="Trebuchet MS"/>
              <a:sym typeface="Trebuchet MS"/>
            </a:endParaRPr>
          </a:p>
          <a:p>
            <a:pPr lvl="0" defTabSz="825500">
              <a:spcBef>
                <a:spcPts val="1400"/>
              </a:spcBef>
              <a:defRPr sz="1800"/>
            </a:pPr>
            <a:r>
              <a:rPr sz="4000">
                <a:solidFill>
                  <a:srgbClr val="1D5F7B"/>
                </a:solidFill>
                <a:latin typeface="Trebuchet MS"/>
                <a:ea typeface="Trebuchet MS"/>
                <a:cs typeface="Trebuchet MS"/>
                <a:sym typeface="Trebuchet MS"/>
              </a:rPr>
              <a:t>“Sea level does not change very much, coastal zones change slowly, and the potential for surprises is low.”</a:t>
            </a:r>
          </a:p>
        </p:txBody>
      </p:sp>
      <p:grpSp>
        <p:nvGrpSpPr>
          <p:cNvPr id="276" name="Group 276"/>
          <p:cNvGrpSpPr/>
          <p:nvPr/>
        </p:nvGrpSpPr>
        <p:grpSpPr>
          <a:xfrm>
            <a:off x="88900" y="63500"/>
            <a:ext cx="24193500" cy="1778000"/>
            <a:chOff x="-50800" y="-50800"/>
            <a:chExt cx="24193500" cy="1778000"/>
          </a:xfrm>
        </p:grpSpPr>
        <p:pic>
          <p:nvPicPr>
            <p:cNvPr id="274"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75"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277" name="Shape 277"/>
          <p:cNvSpPr/>
          <p:nvPr/>
        </p:nvSpPr>
        <p:spPr>
          <a:xfrm>
            <a:off x="190500" y="5846233"/>
            <a:ext cx="24003000"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200">
                <a:solidFill>
                  <a:srgbClr val="1D5F7B"/>
                </a:solidFill>
                <a:latin typeface="Trebuchet MS"/>
                <a:ea typeface="Trebuchet MS"/>
                <a:cs typeface="Trebuchet MS"/>
                <a:sym typeface="Trebuchet MS"/>
              </a:rPr>
              <a:t>New paradigm: </a:t>
            </a:r>
            <a:endParaRPr sz="5200">
              <a:solidFill>
                <a:srgbClr val="1D5F7B"/>
              </a:solidFill>
              <a:latin typeface="Trebuchet MS"/>
              <a:ea typeface="Trebuchet MS"/>
              <a:cs typeface="Trebuchet MS"/>
              <a:sym typeface="Trebuchet MS"/>
            </a:endParaRPr>
          </a:p>
          <a:p>
            <a:pPr lvl="0" defTabSz="825500">
              <a:spcBef>
                <a:spcPts val="1400"/>
              </a:spcBef>
              <a:defRPr sz="1800"/>
            </a:pPr>
            <a:r>
              <a:rPr sz="4000">
                <a:solidFill>
                  <a:srgbClr val="1D5F7B"/>
                </a:solidFill>
                <a:latin typeface="Trebuchet MS"/>
                <a:ea typeface="Trebuchet MS"/>
                <a:cs typeface="Trebuchet MS"/>
                <a:sym typeface="Trebuchet MS"/>
              </a:rPr>
              <a:t>“Sea level may change rapidly and coastal zones can migrate fast.”</a:t>
            </a:r>
          </a:p>
        </p:txBody>
      </p:sp>
      <p:sp>
        <p:nvSpPr>
          <p:cNvPr id="278" name="Shape 278"/>
          <p:cNvSpPr/>
          <p:nvPr/>
        </p:nvSpPr>
        <p:spPr>
          <a:xfrm>
            <a:off x="215900" y="7531100"/>
            <a:ext cx="16465054" cy="320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200">
                <a:solidFill>
                  <a:srgbClr val="1D5F7B"/>
                </a:solidFill>
                <a:latin typeface="Trebuchet MS"/>
                <a:ea typeface="Trebuchet MS"/>
                <a:cs typeface="Trebuchet MS"/>
                <a:sym typeface="Trebuchet MS"/>
              </a:rPr>
              <a:t>Consequence:</a:t>
            </a:r>
            <a:endParaRPr sz="52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4000">
                <a:solidFill>
                  <a:srgbClr val="1D5F7B"/>
                </a:solidFill>
                <a:latin typeface="Trebuchet MS"/>
                <a:ea typeface="Trebuchet MS"/>
                <a:cs typeface="Trebuchet MS"/>
                <a:sym typeface="Trebuchet MS"/>
              </a:rPr>
              <a:t>be prepared to move with the coastal zone</a:t>
            </a:r>
            <a:endParaRPr sz="40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4000">
                <a:solidFill>
                  <a:srgbClr val="1D5F7B"/>
                </a:solidFill>
                <a:latin typeface="Trebuchet MS"/>
                <a:ea typeface="Trebuchet MS"/>
                <a:cs typeface="Trebuchet MS"/>
                <a:sym typeface="Trebuchet MS"/>
              </a:rPr>
              <a:t>keep the coastal zone clean and prepared for inundation</a:t>
            </a:r>
            <a:endParaRPr sz="40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4000">
                <a:solidFill>
                  <a:srgbClr val="1D5F7B"/>
                </a:solidFill>
                <a:latin typeface="Trebuchet MS"/>
                <a:ea typeface="Trebuchet MS"/>
                <a:cs typeface="Trebuchet MS"/>
                <a:sym typeface="Trebuchet MS"/>
              </a:rPr>
              <a:t>have early warning systems in place</a:t>
            </a:r>
          </a:p>
        </p:txBody>
      </p:sp>
      <p:sp>
        <p:nvSpPr>
          <p:cNvPr id="279" name="Shape 279"/>
          <p:cNvSpPr/>
          <p:nvPr/>
        </p:nvSpPr>
        <p:spPr>
          <a:xfrm>
            <a:off x="190500" y="1801283"/>
            <a:ext cx="24003000"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600">
                <a:solidFill>
                  <a:srgbClr val="1D5F7B"/>
                </a:solidFill>
                <a:latin typeface="Trebuchet MS"/>
                <a:ea typeface="Trebuchet MS"/>
                <a:cs typeface="Trebuchet MS"/>
                <a:sym typeface="Trebuchet MS"/>
              </a:rPr>
              <a:t>Knowing the paradigms our decision making is based on …</a:t>
            </a:r>
            <a:endParaRPr sz="5600">
              <a:solidFill>
                <a:srgbClr val="1D5F7B"/>
              </a:solidFill>
              <a:latin typeface="Trebuchet MS"/>
              <a:ea typeface="Trebuchet MS"/>
              <a:cs typeface="Trebuchet MS"/>
              <a:sym typeface="Trebuchet MS"/>
            </a:endParaRPr>
          </a:p>
          <a:p>
            <a:pPr lvl="0" defTabSz="825500">
              <a:defRPr sz="1800"/>
            </a:pPr>
            <a:r>
              <a:rPr i="1" sz="5600">
                <a:solidFill>
                  <a:srgbClr val="1D5F7B"/>
                </a:solidFill>
                <a:latin typeface="Trebuchet MS"/>
                <a:ea typeface="Trebuchet MS"/>
                <a:cs typeface="Trebuchet MS"/>
                <a:sym typeface="Trebuchet MS"/>
              </a:rPr>
              <a:t>Example: sea level rise</a:t>
            </a:r>
          </a:p>
        </p:txBody>
      </p:sp>
      <p:pic>
        <p:nvPicPr>
          <p:cNvPr id="280" name="P4123618.jpg"/>
          <p:cNvPicPr/>
          <p:nvPr/>
        </p:nvPicPr>
        <p:blipFill>
          <a:blip r:embed="rId4">
            <a:extLst/>
          </a:blip>
          <a:stretch>
            <a:fillRect/>
          </a:stretch>
        </p:blipFill>
        <p:spPr>
          <a:xfrm>
            <a:off x="20116800" y="1838325"/>
            <a:ext cx="4216400" cy="3162300"/>
          </a:xfrm>
          <a:prstGeom prst="rect">
            <a:avLst/>
          </a:prstGeom>
          <a:ln w="12700">
            <a:miter lim="400000"/>
          </a:ln>
        </p:spPr>
      </p:pic>
      <p:pic>
        <p:nvPicPr>
          <p:cNvPr id="281" name="IMG_4668.jpeg"/>
          <p:cNvPicPr/>
          <p:nvPr/>
        </p:nvPicPr>
        <p:blipFill>
          <a:blip r:embed="rId5">
            <a:extLst/>
          </a:blip>
          <a:stretch>
            <a:fillRect/>
          </a:stretch>
        </p:blipFill>
        <p:spPr>
          <a:xfrm>
            <a:off x="21611696" y="4849283"/>
            <a:ext cx="2733676" cy="3644901"/>
          </a:xfrm>
          <a:prstGeom prst="rect">
            <a:avLst/>
          </a:prstGeom>
          <a:ln w="12700">
            <a:miter lim="400000"/>
          </a:ln>
        </p:spPr>
      </p:pic>
      <p:pic>
        <p:nvPicPr>
          <p:cNvPr id="282" name="P7203894.jpg"/>
          <p:cNvPicPr/>
          <p:nvPr/>
        </p:nvPicPr>
        <p:blipFill>
          <a:blip r:embed="rId6">
            <a:extLst/>
          </a:blip>
          <a:stretch>
            <a:fillRect/>
          </a:stretch>
        </p:blipFill>
        <p:spPr>
          <a:xfrm>
            <a:off x="20124407" y="8375650"/>
            <a:ext cx="4201187" cy="3150890"/>
          </a:xfrm>
          <a:prstGeom prst="rect">
            <a:avLst/>
          </a:prstGeom>
          <a:ln w="12700">
            <a:miter lim="400000"/>
          </a:ln>
        </p:spPr>
      </p:pic>
      <p:pic>
        <p:nvPicPr>
          <p:cNvPr id="283" name="PB013954_lowres.jpg"/>
          <p:cNvPicPr/>
          <p:nvPr/>
        </p:nvPicPr>
        <p:blipFill>
          <a:blip r:embed="rId7">
            <a:extLst/>
          </a:blip>
          <a:stretch>
            <a:fillRect/>
          </a:stretch>
        </p:blipFill>
        <p:spPr>
          <a:xfrm>
            <a:off x="21107400" y="11279857"/>
            <a:ext cx="3302001" cy="2476501"/>
          </a:xfrm>
          <a:prstGeom prst="rect">
            <a:avLst/>
          </a:prstGeom>
          <a:ln w="12700">
            <a:miter lim="400000"/>
          </a:ln>
        </p:spPr>
      </p:pic>
      <p:pic>
        <p:nvPicPr>
          <p:cNvPr id="284" name="liberty_statue.png"/>
          <p:cNvPicPr/>
          <p:nvPr/>
        </p:nvPicPr>
        <p:blipFill>
          <a:blip r:embed="rId8">
            <a:extLst/>
          </a:blip>
          <a:stretch>
            <a:fillRect/>
          </a:stretch>
        </p:blipFill>
        <p:spPr>
          <a:xfrm>
            <a:off x="17331594" y="11225241"/>
            <a:ext cx="3775076" cy="2593918"/>
          </a:xfrm>
          <a:prstGeom prst="rect">
            <a:avLst/>
          </a:prstGeom>
          <a:ln w="12700">
            <a:miter lim="400000"/>
          </a:ln>
        </p:spPr>
      </p:pic>
      <p:sp>
        <p:nvSpPr>
          <p:cNvPr id="285" name="Shape 285"/>
          <p:cNvSpPr/>
          <p:nvPr/>
        </p:nvSpPr>
        <p:spPr>
          <a:xfrm>
            <a:off x="165100" y="10750550"/>
            <a:ext cx="17046179"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200">
                <a:solidFill>
                  <a:srgbClr val="1D5F7B"/>
                </a:solidFill>
                <a:latin typeface="Trebuchet MS"/>
                <a:ea typeface="Trebuchet MS"/>
                <a:cs typeface="Trebuchet MS"/>
                <a:sym typeface="Trebuchet MS"/>
              </a:rPr>
              <a:t>Necessary:</a:t>
            </a:r>
            <a:endParaRPr sz="3900">
              <a:solidFill>
                <a:srgbClr val="1D5F7B"/>
              </a:solidFill>
              <a:latin typeface="Trebuchet MS"/>
              <a:ea typeface="Trebuchet MS"/>
              <a:cs typeface="Trebuchet MS"/>
              <a:sym typeface="Trebuchet MS"/>
            </a:endParaRPr>
          </a:p>
          <a:p>
            <a:pPr lvl="0" marL="740833" indent="-423333" defTabSz="825500">
              <a:spcBef>
                <a:spcPts val="1400"/>
              </a:spcBef>
              <a:buSzPct val="171000"/>
              <a:buChar char="•"/>
              <a:defRPr sz="1800"/>
            </a:pPr>
            <a:r>
              <a:rPr sz="4000">
                <a:solidFill>
                  <a:srgbClr val="1D5F7B"/>
                </a:solidFill>
                <a:latin typeface="Trebuchet MS"/>
                <a:ea typeface="Trebuchet MS"/>
                <a:cs typeface="Trebuchet MS"/>
                <a:sym typeface="Trebuchet MS"/>
              </a:rPr>
              <a:t>develop concepts, governance, infrastructure, and built environment that allows us to benefit from working and living in the coastal zone under changing sea levels and moving coast lines.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79"/>
                                        </p:tgtEl>
                                        <p:attrNameLst>
                                          <p:attrName>style.visibility</p:attrName>
                                        </p:attrNameLst>
                                      </p:cBhvr>
                                      <p:to>
                                        <p:strVal val="visible"/>
                                      </p:to>
                                    </p:set>
                                    <p:animEffect filter="dissolve" transition="in">
                                      <p:cBhvr>
                                        <p:cTn id="7" dur="1000"/>
                                        <p:tgtEl>
                                          <p:spTgt spid="27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273"/>
                                        </p:tgtEl>
                                        <p:attrNameLst>
                                          <p:attrName>style.visibility</p:attrName>
                                        </p:attrNameLst>
                                      </p:cBhvr>
                                      <p:to>
                                        <p:strVal val="visible"/>
                                      </p:to>
                                    </p:set>
                                    <p:animEffect filter="dissolve" transition="in">
                                      <p:cBhvr>
                                        <p:cTn id="12" dur="1000"/>
                                        <p:tgtEl>
                                          <p:spTgt spid="273"/>
                                        </p:tgtEl>
                                      </p:cBhvr>
                                    </p:animEffect>
                                  </p:childTnLst>
                                </p:cTn>
                              </p:par>
                            </p:childTnLst>
                          </p:cTn>
                        </p:par>
                        <p:par>
                          <p:cTn id="13" fill="hold">
                            <p:stCondLst>
                              <p:cond delay="1000"/>
                            </p:stCondLst>
                            <p:childTnLst>
                              <p:par>
                                <p:cTn id="14" nodeType="afterEffect" presetClass="entr" presetSubtype="0" presetID="10" grpId="3" fill="hold">
                                  <p:stCondLst>
                                    <p:cond delay="0"/>
                                  </p:stCondLst>
                                  <p:iterate type="el" backwards="0">
                                    <p:tmAbs val="0"/>
                                  </p:iterate>
                                  <p:childTnLst>
                                    <p:set>
                                      <p:cBhvr>
                                        <p:cTn id="15" fill="hold"/>
                                        <p:tgtEl>
                                          <p:spTgt spid="280"/>
                                        </p:tgtEl>
                                        <p:attrNameLst>
                                          <p:attrName>style.visibility</p:attrName>
                                        </p:attrNameLst>
                                      </p:cBhvr>
                                      <p:to>
                                        <p:strVal val="visible"/>
                                      </p:to>
                                    </p:set>
                                    <p:animEffect filter="fade" transition="in">
                                      <p:cBhvr>
                                        <p:cTn id="16" dur="1000"/>
                                        <p:tgtEl>
                                          <p:spTgt spid="280"/>
                                        </p:tgtEl>
                                      </p:cBhvr>
                                    </p:animEffect>
                                  </p:childTnLst>
                                </p:cTn>
                              </p:par>
                            </p:childTnLst>
                          </p:cTn>
                        </p:par>
                        <p:par>
                          <p:cTn id="17" fill="hold">
                            <p:stCondLst>
                              <p:cond delay="2000"/>
                            </p:stCondLst>
                            <p:childTnLst>
                              <p:par>
                                <p:cTn id="18" nodeType="afterEffect" presetClass="entr" presetSubtype="0" presetID="10" grpId="4" fill="hold">
                                  <p:stCondLst>
                                    <p:cond delay="0"/>
                                  </p:stCondLst>
                                  <p:iterate type="el" backwards="0">
                                    <p:tmAbs val="0"/>
                                  </p:iterate>
                                  <p:childTnLst>
                                    <p:set>
                                      <p:cBhvr>
                                        <p:cTn id="19" fill="hold"/>
                                        <p:tgtEl>
                                          <p:spTgt spid="281"/>
                                        </p:tgtEl>
                                        <p:attrNameLst>
                                          <p:attrName>style.visibility</p:attrName>
                                        </p:attrNameLst>
                                      </p:cBhvr>
                                      <p:to>
                                        <p:strVal val="visible"/>
                                      </p:to>
                                    </p:set>
                                    <p:animEffect filter="fade" transition="in">
                                      <p:cBhvr>
                                        <p:cTn id="20" dur="1000"/>
                                        <p:tgtEl>
                                          <p:spTgt spid="281"/>
                                        </p:tgtEl>
                                      </p:cBhvr>
                                    </p:animEffect>
                                  </p:childTnLst>
                                </p:cTn>
                              </p:par>
                            </p:childTnLst>
                          </p:cTn>
                        </p:par>
                        <p:par>
                          <p:cTn id="21" fill="hold">
                            <p:stCondLst>
                              <p:cond delay="3000"/>
                            </p:stCondLst>
                            <p:childTnLst>
                              <p:par>
                                <p:cTn id="22" nodeType="afterEffect" presetClass="entr" presetSubtype="0" presetID="10" grpId="5" fill="hold">
                                  <p:stCondLst>
                                    <p:cond delay="0"/>
                                  </p:stCondLst>
                                  <p:iterate type="el" backwards="0">
                                    <p:tmAbs val="0"/>
                                  </p:iterate>
                                  <p:childTnLst>
                                    <p:set>
                                      <p:cBhvr>
                                        <p:cTn id="23" fill="hold"/>
                                        <p:tgtEl>
                                          <p:spTgt spid="282"/>
                                        </p:tgtEl>
                                        <p:attrNameLst>
                                          <p:attrName>style.visibility</p:attrName>
                                        </p:attrNameLst>
                                      </p:cBhvr>
                                      <p:to>
                                        <p:strVal val="visible"/>
                                      </p:to>
                                    </p:set>
                                    <p:animEffect filter="fade" transition="in">
                                      <p:cBhvr>
                                        <p:cTn id="24" dur="1000"/>
                                        <p:tgtEl>
                                          <p:spTgt spid="282"/>
                                        </p:tgtEl>
                                      </p:cBhvr>
                                    </p:animEffect>
                                  </p:childTnLst>
                                </p:cTn>
                              </p:par>
                            </p:childTnLst>
                          </p:cTn>
                        </p:par>
                        <p:par>
                          <p:cTn id="25" fill="hold">
                            <p:stCondLst>
                              <p:cond delay="4000"/>
                            </p:stCondLst>
                            <p:childTnLst>
                              <p:par>
                                <p:cTn id="26" nodeType="afterEffect" presetClass="entr" presetSubtype="0" presetID="10" grpId="6" fill="hold">
                                  <p:stCondLst>
                                    <p:cond delay="0"/>
                                  </p:stCondLst>
                                  <p:iterate type="el" backwards="0">
                                    <p:tmAbs val="0"/>
                                  </p:iterate>
                                  <p:childTnLst>
                                    <p:set>
                                      <p:cBhvr>
                                        <p:cTn id="27" fill="hold"/>
                                        <p:tgtEl>
                                          <p:spTgt spid="283"/>
                                        </p:tgtEl>
                                        <p:attrNameLst>
                                          <p:attrName>style.visibility</p:attrName>
                                        </p:attrNameLst>
                                      </p:cBhvr>
                                      <p:to>
                                        <p:strVal val="visible"/>
                                      </p:to>
                                    </p:set>
                                    <p:animEffect filter="fade" transition="in">
                                      <p:cBhvr>
                                        <p:cTn id="28" dur="1000"/>
                                        <p:tgtEl>
                                          <p:spTgt spid="283"/>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9" grpId="7" fill="hold">
                                  <p:stCondLst>
                                    <p:cond delay="0"/>
                                  </p:stCondLst>
                                  <p:iterate type="el" backwards="0">
                                    <p:tmAbs val="0"/>
                                  </p:iterate>
                                  <p:childTnLst>
                                    <p:set>
                                      <p:cBhvr>
                                        <p:cTn id="32" fill="hold"/>
                                        <p:tgtEl>
                                          <p:spTgt spid="277"/>
                                        </p:tgtEl>
                                        <p:attrNameLst>
                                          <p:attrName>style.visibility</p:attrName>
                                        </p:attrNameLst>
                                      </p:cBhvr>
                                      <p:to>
                                        <p:strVal val="visible"/>
                                      </p:to>
                                    </p:set>
                                    <p:animEffect filter="dissolve" transition="in">
                                      <p:cBhvr>
                                        <p:cTn id="33" dur="1000"/>
                                        <p:tgtEl>
                                          <p:spTgt spid="277"/>
                                        </p:tgtEl>
                                      </p:cBhvr>
                                    </p:animEffect>
                                  </p:childTnLst>
                                </p:cTn>
                              </p:par>
                            </p:childTnLst>
                          </p:cTn>
                        </p:par>
                      </p:childTnLst>
                    </p:cTn>
                  </p:par>
                  <p:par>
                    <p:cTn id="34" fill="hold">
                      <p:stCondLst>
                        <p:cond delay="indefinite"/>
                      </p:stCondLst>
                      <p:childTnLst>
                        <p:par>
                          <p:cTn id="35" fill="hold">
                            <p:stCondLst>
                              <p:cond delay="0"/>
                            </p:stCondLst>
                            <p:childTnLst>
                              <p:par>
                                <p:cTn id="36" nodeType="clickEffect" presetClass="entr" presetSubtype="0" presetID="9" grpId="8" fill="hold">
                                  <p:stCondLst>
                                    <p:cond delay="0"/>
                                  </p:stCondLst>
                                  <p:iterate type="el" backwards="0">
                                    <p:tmAbs val="0"/>
                                  </p:iterate>
                                  <p:childTnLst>
                                    <p:set>
                                      <p:cBhvr>
                                        <p:cTn id="37" fill="hold"/>
                                        <p:tgtEl>
                                          <p:spTgt spid="278"/>
                                        </p:tgtEl>
                                        <p:attrNameLst>
                                          <p:attrName>style.visibility</p:attrName>
                                        </p:attrNameLst>
                                      </p:cBhvr>
                                      <p:to>
                                        <p:strVal val="visible"/>
                                      </p:to>
                                    </p:set>
                                    <p:animEffect filter="dissolve" transition="in">
                                      <p:cBhvr>
                                        <p:cTn id="38" dur="1000"/>
                                        <p:tgtEl>
                                          <p:spTgt spid="278"/>
                                        </p:tgtEl>
                                      </p:cBhvr>
                                    </p:animEffect>
                                  </p:childTnLst>
                                </p:cTn>
                              </p:par>
                            </p:childTnLst>
                          </p:cTn>
                        </p:par>
                        <p:par>
                          <p:cTn id="39" fill="hold">
                            <p:stCondLst>
                              <p:cond delay="1000"/>
                            </p:stCondLst>
                            <p:childTnLst>
                              <p:par>
                                <p:cTn id="40" nodeType="afterEffect" presetClass="entr" presetSubtype="0" presetID="10" grpId="9" fill="hold">
                                  <p:stCondLst>
                                    <p:cond delay="0"/>
                                  </p:stCondLst>
                                  <p:iterate type="el" backwards="0">
                                    <p:tmAbs val="0"/>
                                  </p:iterate>
                                  <p:childTnLst>
                                    <p:set>
                                      <p:cBhvr>
                                        <p:cTn id="41" fill="hold"/>
                                        <p:tgtEl>
                                          <p:spTgt spid="284"/>
                                        </p:tgtEl>
                                        <p:attrNameLst>
                                          <p:attrName>style.visibility</p:attrName>
                                        </p:attrNameLst>
                                      </p:cBhvr>
                                      <p:to>
                                        <p:strVal val="visible"/>
                                      </p:to>
                                    </p:set>
                                    <p:animEffect filter="fade" transition="in">
                                      <p:cBhvr>
                                        <p:cTn id="42" dur="1000"/>
                                        <p:tgtEl>
                                          <p:spTgt spid="284"/>
                                        </p:tgtEl>
                                      </p:cBhvr>
                                    </p:animEffec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0" presetID="9" grpId="10" fill="hold">
                                  <p:stCondLst>
                                    <p:cond delay="0"/>
                                  </p:stCondLst>
                                  <p:iterate type="el" backwards="0">
                                    <p:tmAbs val="0"/>
                                  </p:iterate>
                                  <p:childTnLst>
                                    <p:set>
                                      <p:cBhvr>
                                        <p:cTn id="46" fill="hold"/>
                                        <p:tgtEl>
                                          <p:spTgt spid="285"/>
                                        </p:tgtEl>
                                        <p:attrNameLst>
                                          <p:attrName>style.visibility</p:attrName>
                                        </p:attrNameLst>
                                      </p:cBhvr>
                                      <p:to>
                                        <p:strVal val="visible"/>
                                      </p:to>
                                    </p:set>
                                    <p:animEffect filter="dissolve" transition="in">
                                      <p:cBhvr>
                                        <p:cTn id="47"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8"/>
      <p:bldP build="whole" bldLvl="1" animBg="1" rev="0" advAuto="0" spid="283" grpId="6"/>
      <p:bldP build="whole" bldLvl="1" animBg="1" rev="0" advAuto="0" spid="279" grpId="1"/>
      <p:bldP build="whole" bldLvl="1" animBg="1" rev="0" advAuto="0" spid="280" grpId="3"/>
      <p:bldP build="whole" bldLvl="1" animBg="1" rev="0" advAuto="0" spid="273" grpId="2"/>
      <p:bldP build="whole" bldLvl="1" animBg="1" rev="0" advAuto="0" spid="282" grpId="5"/>
      <p:bldP build="whole" bldLvl="1" animBg="1" rev="0" advAuto="0" spid="284" grpId="9"/>
      <p:bldP build="whole" bldLvl="1" animBg="1" rev="0" advAuto="0" spid="285" grpId="10"/>
      <p:bldP build="whole" bldLvl="1" animBg="1" rev="0" advAuto="0" spid="281" grpId="4"/>
      <p:bldP build="whole" bldLvl="1" animBg="1" rev="0" advAuto="0" spid="277" grpId="7"/>
    </p:bldLst>
  </p:timing>
</p:sld>
</file>

<file path=ppt/slides/slide17.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grpSp>
        <p:nvGrpSpPr>
          <p:cNvPr id="289" name="Group 289"/>
          <p:cNvGrpSpPr/>
          <p:nvPr/>
        </p:nvGrpSpPr>
        <p:grpSpPr>
          <a:xfrm>
            <a:off x="88900" y="63500"/>
            <a:ext cx="24193500" cy="1778000"/>
            <a:chOff x="-50800" y="-50800"/>
            <a:chExt cx="24193500" cy="1778000"/>
          </a:xfrm>
        </p:grpSpPr>
        <p:pic>
          <p:nvPicPr>
            <p:cNvPr id="287"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88"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290" name="Shape 290"/>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291" name="Shape 291"/>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292" name="Shape 292"/>
          <p:cNvSpPr/>
          <p:nvPr/>
        </p:nvSpPr>
        <p:spPr>
          <a:xfrm>
            <a:off x="127000" y="4089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last hundred years, we have introduced rapid and large changes</a:t>
            </a:r>
          </a:p>
        </p:txBody>
      </p:sp>
      <p:sp>
        <p:nvSpPr>
          <p:cNvPr id="293" name="Shape 293"/>
          <p:cNvSpPr/>
          <p:nvPr/>
        </p:nvSpPr>
        <p:spPr>
          <a:xfrm>
            <a:off x="127000" y="5232400"/>
            <a:ext cx="23678158"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system is already now outside the “normal range” and in the transition to the Post-Holocene</a:t>
            </a:r>
          </a:p>
        </p:txBody>
      </p:sp>
      <p:sp>
        <p:nvSpPr>
          <p:cNvPr id="294" name="Shape 294"/>
          <p:cNvSpPr/>
          <p:nvPr/>
        </p:nvSpPr>
        <p:spPr>
          <a:xfrm>
            <a:off x="127000" y="9290050"/>
            <a:ext cx="23678158" cy="24003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Paradigm shifts may be required; for example: instead of “Sea level does not change very and changes in the coastal zone are gradual” assume “Sea level can change fast and coastal zones can migrate rapidly.”</a:t>
            </a:r>
          </a:p>
        </p:txBody>
      </p:sp>
      <p:sp>
        <p:nvSpPr>
          <p:cNvPr id="295" name="Shape 295"/>
          <p:cNvSpPr/>
          <p:nvPr/>
        </p:nvSpPr>
        <p:spPr>
          <a:xfrm>
            <a:off x="127000" y="80518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There is a potential for surprises and we need to be prepared</a:t>
            </a:r>
          </a:p>
        </p:txBody>
      </p:sp>
      <p:sp>
        <p:nvSpPr>
          <p:cNvPr id="296" name="Shape 296"/>
          <p:cNvSpPr/>
          <p:nvPr/>
        </p:nvSpPr>
        <p:spPr>
          <a:xfrm>
            <a:off x="127000" y="71755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Our knowledge is changing very fast and we may not know all thresholds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94"/>
                                        </p:tgtEl>
                                        <p:attrNameLst>
                                          <p:attrName>style.visibility</p:attrName>
                                        </p:attrNameLst>
                                      </p:cBhvr>
                                      <p:to>
                                        <p:strVal val="visible"/>
                                      </p:to>
                                    </p:set>
                                    <p:animEffect filter="dissolve" transition="in">
                                      <p:cBhvr>
                                        <p:cTn id="7"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98" name="image.png"/>
          <p:cNvPicPr/>
          <p:nvPr/>
        </p:nvPicPr>
        <p:blipFill>
          <a:blip r:embed="rId2">
            <a:extLst/>
          </a:blip>
          <a:stretch>
            <a:fillRect/>
          </a:stretch>
        </p:blipFill>
        <p:spPr>
          <a:xfrm>
            <a:off x="830" y="0"/>
            <a:ext cx="24663401" cy="14173200"/>
          </a:xfrm>
          <a:prstGeom prst="rect">
            <a:avLst/>
          </a:prstGeom>
          <a:ln>
            <a:round/>
          </a:ln>
        </p:spPr>
      </p:pic>
      <p:sp>
        <p:nvSpPr>
          <p:cNvPr id="299" name="Shape 299"/>
          <p:cNvSpPr/>
          <p:nvPr/>
        </p:nvSpPr>
        <p:spPr>
          <a:xfrm>
            <a:off x="362646" y="7100887"/>
            <a:ext cx="22567901" cy="1612901"/>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marL="57166" marR="57166" defTabSz="655174">
              <a:lnSpc>
                <a:spcPct val="80000"/>
              </a:lnSpc>
              <a:spcBef>
                <a:spcPts val="900"/>
              </a:spcBef>
              <a:buClr>
                <a:srgbClr val="FFFFFF"/>
              </a:buClr>
              <a:buFont typeface="Arial"/>
              <a:tabLst>
                <a:tab pos="50800" algn="l"/>
                <a:tab pos="698500" algn="l"/>
                <a:tab pos="1371600" algn="l"/>
                <a:tab pos="2019300" algn="l"/>
                <a:tab pos="2667000" algn="l"/>
                <a:tab pos="3340100" algn="l"/>
                <a:tab pos="3987800" algn="l"/>
                <a:tab pos="4648200" algn="l"/>
                <a:tab pos="5295900" algn="l"/>
                <a:tab pos="5943600" algn="l"/>
                <a:tab pos="6616700" algn="l"/>
                <a:tab pos="7264400" algn="l"/>
                <a:tab pos="7912100" algn="l"/>
                <a:tab pos="8572500" algn="l"/>
                <a:tab pos="9220200" algn="l"/>
                <a:tab pos="9893300" algn="l"/>
                <a:tab pos="10541000" algn="l"/>
                <a:tab pos="11188700" algn="l"/>
                <a:tab pos="11849100" algn="l"/>
                <a:tab pos="12496800" algn="l"/>
                <a:tab pos="13144500" algn="l"/>
                <a:tab pos="13779500" algn="l"/>
                <a:tab pos="14833600" algn="l"/>
                <a:tab pos="15887700" algn="l"/>
                <a:tab pos="16941800" algn="l"/>
                <a:tab pos="18008600" algn="l"/>
                <a:tab pos="19062700" algn="l"/>
                <a:tab pos="20116800" algn="l"/>
                <a:tab pos="21170900" algn="l"/>
                <a:tab pos="21666200" algn="l"/>
              </a:tabLst>
              <a:defRPr sz="1800"/>
            </a:pPr>
            <a:r>
              <a:rPr sz="5200">
                <a:solidFill>
                  <a:srgbClr val="FFFFFF"/>
                </a:solidFill>
                <a:uFill>
                  <a:solidFill>
                    <a:srgbClr val="FFFFFF"/>
                  </a:solidFill>
                </a:uFill>
                <a:latin typeface="Arial"/>
                <a:ea typeface="Arial"/>
                <a:cs typeface="Arial"/>
                <a:sym typeface="Arial"/>
              </a:rPr>
              <a:t>“No problem can be solved with the same consciousness that created it.”  </a:t>
            </a:r>
            <a:endParaRPr sz="1600">
              <a:solidFill>
                <a:srgbClr val="FFFFFF"/>
              </a:solidFill>
              <a:uFill>
                <a:solidFill>
                  <a:srgbClr val="FFFFFF"/>
                </a:solidFill>
              </a:uFill>
              <a:latin typeface="+mn-lt"/>
              <a:ea typeface="+mn-ea"/>
              <a:cs typeface="+mn-cs"/>
              <a:sym typeface="American Typewriter"/>
            </a:endParaRPr>
          </a:p>
          <a:p>
            <a:pPr lvl="0" marL="57166" marR="57166" algn="r" defTabSz="655174">
              <a:lnSpc>
                <a:spcPct val="80000"/>
              </a:lnSpc>
              <a:spcBef>
                <a:spcPts val="900"/>
              </a:spcBef>
              <a:buClr>
                <a:srgbClr val="FFFFFF"/>
              </a:buClr>
              <a:buFont typeface="Arial"/>
              <a:tabLst>
                <a:tab pos="50800" algn="l"/>
                <a:tab pos="698500" algn="l"/>
                <a:tab pos="1371600" algn="l"/>
                <a:tab pos="2019300" algn="l"/>
                <a:tab pos="2667000" algn="l"/>
                <a:tab pos="3340100" algn="l"/>
                <a:tab pos="3987800" algn="l"/>
                <a:tab pos="4648200" algn="l"/>
                <a:tab pos="5295900" algn="l"/>
                <a:tab pos="5943600" algn="l"/>
                <a:tab pos="6616700" algn="l"/>
                <a:tab pos="7264400" algn="l"/>
                <a:tab pos="7912100" algn="l"/>
                <a:tab pos="8572500" algn="l"/>
                <a:tab pos="9220200" algn="l"/>
                <a:tab pos="9893300" algn="l"/>
                <a:tab pos="10541000" algn="l"/>
                <a:tab pos="11188700" algn="l"/>
                <a:tab pos="11849100" algn="l"/>
                <a:tab pos="12496800" algn="l"/>
                <a:tab pos="13144500" algn="l"/>
                <a:tab pos="13779500" algn="l"/>
                <a:tab pos="14833600" algn="l"/>
                <a:tab pos="15887700" algn="l"/>
                <a:tab pos="16941800" algn="l"/>
                <a:tab pos="18008600" algn="l"/>
                <a:tab pos="19062700" algn="l"/>
                <a:tab pos="20116800" algn="l"/>
                <a:tab pos="21170900" algn="l"/>
                <a:tab pos="21666200" algn="l"/>
              </a:tabLst>
              <a:defRPr sz="1800"/>
            </a:pPr>
            <a:r>
              <a:rPr sz="5200">
                <a:solidFill>
                  <a:srgbClr val="FFFFFF"/>
                </a:solidFill>
                <a:uFill>
                  <a:solidFill>
                    <a:srgbClr val="FFFFFF"/>
                  </a:solidFill>
                </a:uFill>
                <a:latin typeface="Lucida Grande"/>
                <a:ea typeface="Lucida Grande"/>
                <a:cs typeface="Lucida Grande"/>
                <a:sym typeface="Lucida Grande"/>
              </a:rPr>
              <a:t>																						</a:t>
            </a:r>
            <a:r>
              <a:rPr i="1" sz="5200">
                <a:solidFill>
                  <a:srgbClr val="FFFFFF"/>
                </a:solidFill>
                <a:uFill>
                  <a:solidFill>
                    <a:srgbClr val="FFFFFF"/>
                  </a:solidFill>
                </a:uFill>
                <a:latin typeface="Arial"/>
                <a:ea typeface="Arial"/>
                <a:cs typeface="Arial"/>
                <a:sym typeface="Arial"/>
              </a:rPr>
              <a:t>Albert Einstein</a:t>
            </a:r>
          </a:p>
        </p:txBody>
      </p:sp>
      <p:sp>
        <p:nvSpPr>
          <p:cNvPr id="300" name="Shape 300"/>
          <p:cNvSpPr/>
          <p:nvPr/>
        </p:nvSpPr>
        <p:spPr>
          <a:xfrm>
            <a:off x="279400" y="9455150"/>
            <a:ext cx="23850600" cy="242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00100">
              <a:defRPr sz="1800"/>
            </a:pPr>
            <a:r>
              <a:rPr sz="5600">
                <a:solidFill>
                  <a:srgbClr val="F7FC6F"/>
                </a:solidFill>
                <a:latin typeface="+mj-lt"/>
                <a:ea typeface="+mj-ea"/>
                <a:cs typeface="+mj-cs"/>
                <a:sym typeface="Gill Sans"/>
              </a:rPr>
              <a:t>“It is difficult to get a man to understand something when his job depends on not understanding it”</a:t>
            </a:r>
            <a:endParaRPr sz="5600">
              <a:solidFill>
                <a:srgbClr val="F7FC6F"/>
              </a:solidFill>
              <a:latin typeface="+mj-lt"/>
              <a:ea typeface="+mj-ea"/>
              <a:cs typeface="+mj-cs"/>
              <a:sym typeface="Gill Sans"/>
            </a:endParaRPr>
          </a:p>
          <a:p>
            <a:pPr lvl="0" algn="r" defTabSz="800100">
              <a:defRPr sz="1800"/>
            </a:pPr>
            <a:r>
              <a:rPr i="1" sz="4800">
                <a:solidFill>
                  <a:srgbClr val="F7FC6F"/>
                </a:solidFill>
                <a:latin typeface="+mj-lt"/>
                <a:ea typeface="+mj-ea"/>
                <a:cs typeface="+mj-cs"/>
                <a:sym typeface="Gill Sans"/>
              </a:rPr>
              <a:t>Upton Sinclair</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99"/>
                                        </p:tgtEl>
                                        <p:attrNameLst>
                                          <p:attrName>style.visibility</p:attrName>
                                        </p:attrNameLst>
                                      </p:cBhvr>
                                      <p:to>
                                        <p:strVal val="visible"/>
                                      </p:to>
                                    </p:set>
                                    <p:animEffect filter="dissolve" transition="in">
                                      <p:cBhvr>
                                        <p:cTn id="7" dur="1000"/>
                                        <p:tgtEl>
                                          <p:spTgt spid="299"/>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300"/>
                                        </p:tgtEl>
                                        <p:attrNameLst>
                                          <p:attrName>style.visibility</p:attrName>
                                        </p:attrNameLst>
                                      </p:cBhvr>
                                      <p:to>
                                        <p:strVal val="visible"/>
                                      </p:to>
                                    </p:set>
                                    <p:animEffect filter="dissolve" transition="in">
                                      <p:cBhvr>
                                        <p:cTn id="11"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2"/>
      <p:bldP build="whole" bldLvl="1" animBg="1" rev="0" advAuto="0" spid="299"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3" name="20150412_144117.jpg"/>
          <p:cNvPicPr/>
          <p:nvPr/>
        </p:nvPicPr>
        <p:blipFill>
          <a:blip r:embed="rId2">
            <a:extLst/>
          </a:blip>
          <a:stretch>
            <a:fillRect/>
          </a:stretch>
        </p:blipFill>
        <p:spPr>
          <a:xfrm>
            <a:off x="-25400" y="-1319343"/>
            <a:ext cx="26704330" cy="15021186"/>
          </a:xfrm>
          <a:prstGeom prst="rect">
            <a:avLst/>
          </a:prstGeom>
          <a:ln w="12700">
            <a:miter lim="400000"/>
          </a:ln>
        </p:spPr>
      </p:pic>
      <p:sp>
        <p:nvSpPr>
          <p:cNvPr id="64" name="Shape 64"/>
          <p:cNvSpPr/>
          <p:nvPr/>
        </p:nvSpPr>
        <p:spPr>
          <a:xfrm>
            <a:off x="17731550" y="119253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B527B"/>
                </a:solidFill>
                <a:latin typeface="+mj-lt"/>
                <a:ea typeface="+mj-ea"/>
                <a:cs typeface="+mj-cs"/>
                <a:sym typeface="Gill Sans"/>
              </a:rPr>
              <a:t>Hans-Peter Plag</a:t>
            </a:r>
            <a:endParaRPr sz="5400">
              <a:solidFill>
                <a:srgbClr val="1B527B"/>
              </a:solidFill>
              <a:latin typeface="+mj-lt"/>
              <a:ea typeface="+mj-ea"/>
              <a:cs typeface="+mj-cs"/>
              <a:sym typeface="Gill Sans"/>
            </a:endParaRPr>
          </a:p>
          <a:p>
            <a:pPr lvl="0" defTabSz="825500">
              <a:defRPr sz="1800"/>
            </a:pPr>
            <a:r>
              <a:rPr sz="5400">
                <a:solidFill>
                  <a:srgbClr val="1B527B"/>
                </a:solidFill>
                <a:latin typeface="+mj-lt"/>
                <a:ea typeface="+mj-ea"/>
                <a:cs typeface="+mj-cs"/>
                <a:sym typeface="Gill Sans"/>
              </a:rPr>
              <a:t>September 16, 2015</a:t>
            </a:r>
          </a:p>
        </p:txBody>
      </p:sp>
      <p:grpSp>
        <p:nvGrpSpPr>
          <p:cNvPr id="67" name="Group 67"/>
          <p:cNvGrpSpPr/>
          <p:nvPr/>
        </p:nvGrpSpPr>
        <p:grpSpPr>
          <a:xfrm>
            <a:off x="88900" y="63500"/>
            <a:ext cx="24193500" cy="1778000"/>
            <a:chOff x="-50800" y="-50800"/>
            <a:chExt cx="24193500" cy="1778000"/>
          </a:xfrm>
        </p:grpSpPr>
        <p:pic>
          <p:nvPicPr>
            <p:cNvPr id="65"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6"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
        <p:nvSpPr>
          <p:cNvPr id="68" name="Shape 68"/>
          <p:cNvSpPr/>
          <p:nvPr/>
        </p:nvSpPr>
        <p:spPr>
          <a:xfrm>
            <a:off x="349250" y="2241550"/>
            <a:ext cx="236855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solidFill>
                  <a:srgbClr val="FFFFFF"/>
                </a:solidFill>
                <a:latin typeface="Trebuchet MS"/>
                <a:ea typeface="Trebuchet MS"/>
                <a:cs typeface="Trebuchet MS"/>
                <a:sym typeface="Trebuchet MS"/>
              </a:defRPr>
            </a:lvl1pPr>
          </a:lstStyle>
          <a:p>
            <a:pPr lvl="0">
              <a:defRPr sz="1800">
                <a:solidFill>
                  <a:srgbClr val="000000"/>
                </a:solidFill>
              </a:defRPr>
            </a:pPr>
            <a:r>
              <a:rPr sz="5400">
                <a:solidFill>
                  <a:srgbClr val="FFFFFF"/>
                </a:solidFill>
              </a:rPr>
              <a:t>What is foreseeable?</a:t>
            </a:r>
          </a:p>
        </p:txBody>
      </p:sp>
      <p:sp>
        <p:nvSpPr>
          <p:cNvPr id="69" name="Shape 69"/>
          <p:cNvSpPr/>
          <p:nvPr/>
        </p:nvSpPr>
        <p:spPr>
          <a:xfrm>
            <a:off x="444499" y="3181350"/>
            <a:ext cx="23495001"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910166" indent="-592666" defTabSz="825500">
              <a:buSzPct val="171000"/>
              <a:buChar char="•"/>
              <a:defRPr sz="1800"/>
            </a:pPr>
            <a:r>
              <a:rPr sz="5600">
                <a:solidFill>
                  <a:srgbClr val="FFFFFF"/>
                </a:solidFill>
                <a:latin typeface="Trebuchet MS"/>
                <a:ea typeface="Trebuchet MS"/>
                <a:cs typeface="Trebuchet MS"/>
                <a:sym typeface="Trebuchet MS"/>
              </a:rPr>
              <a:t>The baseline for climate change</a:t>
            </a:r>
            <a:endParaRPr sz="5600">
              <a:solidFill>
                <a:srgbClr val="FFFFFF"/>
              </a:solidFill>
              <a:latin typeface="Trebuchet MS"/>
              <a:ea typeface="Trebuchet MS"/>
              <a:cs typeface="Trebuchet MS"/>
              <a:sym typeface="Trebuchet MS"/>
            </a:endParaRPr>
          </a:p>
          <a:p>
            <a:pPr lvl="0" marL="910166" indent="-592666" defTabSz="825500">
              <a:buSzPct val="171000"/>
              <a:buChar char="•"/>
              <a:defRPr sz="1800"/>
            </a:pPr>
            <a:r>
              <a:rPr sz="5600">
                <a:solidFill>
                  <a:srgbClr val="FFFFFF"/>
                </a:solidFill>
                <a:latin typeface="Trebuchet MS"/>
                <a:ea typeface="Trebuchet MS"/>
                <a:cs typeface="Trebuchet MS"/>
                <a:sym typeface="Trebuchet MS"/>
              </a:rPr>
              <a:t>The symptom</a:t>
            </a:r>
            <a:endParaRPr sz="5600">
              <a:solidFill>
                <a:srgbClr val="FFFFFF"/>
              </a:solidFill>
              <a:latin typeface="Trebuchet MS"/>
              <a:ea typeface="Trebuchet MS"/>
              <a:cs typeface="Trebuchet MS"/>
              <a:sym typeface="Trebuchet MS"/>
            </a:endParaRPr>
          </a:p>
          <a:p>
            <a:pPr lvl="0" marL="910166" indent="-592666" defTabSz="825500">
              <a:buSzPct val="171000"/>
              <a:buChar char="•"/>
              <a:defRPr sz="1800"/>
            </a:pPr>
            <a:r>
              <a:rPr sz="5600">
                <a:solidFill>
                  <a:srgbClr val="FFFFFF"/>
                </a:solidFill>
                <a:latin typeface="Trebuchet MS"/>
                <a:ea typeface="Trebuchet MS"/>
                <a:cs typeface="Trebuchet MS"/>
                <a:sym typeface="Trebuchet MS"/>
              </a:rPr>
              <a:t>The diagnosis</a:t>
            </a:r>
            <a:endParaRPr sz="5600">
              <a:solidFill>
                <a:srgbClr val="FFFFFF"/>
              </a:solidFill>
              <a:latin typeface="Trebuchet MS"/>
              <a:ea typeface="Trebuchet MS"/>
              <a:cs typeface="Trebuchet MS"/>
              <a:sym typeface="Trebuchet MS"/>
            </a:endParaRPr>
          </a:p>
          <a:p>
            <a:pPr lvl="0" marL="910166" indent="-592666" defTabSz="825500">
              <a:buSzPct val="171000"/>
              <a:buChar char="•"/>
              <a:defRPr sz="1800"/>
            </a:pPr>
            <a:r>
              <a:rPr sz="5600">
                <a:solidFill>
                  <a:srgbClr val="FFFFFF"/>
                </a:solidFill>
                <a:latin typeface="Trebuchet MS"/>
                <a:ea typeface="Trebuchet MS"/>
                <a:cs typeface="Trebuchet MS"/>
                <a:sym typeface="Trebuchet MS"/>
              </a:rPr>
              <a:t>The prognosis</a:t>
            </a:r>
            <a:endParaRPr sz="5600">
              <a:solidFill>
                <a:srgbClr val="FFFFFF"/>
              </a:solidFill>
              <a:latin typeface="Trebuchet MS"/>
              <a:ea typeface="Trebuchet MS"/>
              <a:cs typeface="Trebuchet MS"/>
              <a:sym typeface="Trebuchet MS"/>
            </a:endParaRPr>
          </a:p>
          <a:p>
            <a:pPr lvl="0" marL="910166" indent="-592666" defTabSz="825500">
              <a:buSzPct val="171000"/>
              <a:buChar char="•"/>
              <a:defRPr sz="1800"/>
            </a:pPr>
            <a:r>
              <a:rPr sz="5600">
                <a:solidFill>
                  <a:srgbClr val="FFFFFF"/>
                </a:solidFill>
                <a:latin typeface="Trebuchet MS"/>
                <a:ea typeface="Trebuchet MS"/>
                <a:cs typeface="Trebuchet MS"/>
                <a:sym typeface="Trebuchet MS"/>
              </a:rPr>
              <a:t>The therapy</a:t>
            </a:r>
          </a:p>
        </p:txBody>
      </p:sp>
      <p:sp>
        <p:nvSpPr>
          <p:cNvPr id="70" name="Shape 70"/>
          <p:cNvSpPr/>
          <p:nvPr/>
        </p:nvSpPr>
        <p:spPr>
          <a:xfrm>
            <a:off x="349373" y="9321800"/>
            <a:ext cx="23685253" cy="208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4500">
                <a:solidFill>
                  <a:srgbClr val="404040"/>
                </a:solidFill>
                <a:latin typeface="Trebuchet MS"/>
                <a:ea typeface="Trebuchet MS"/>
                <a:cs typeface="Trebuchet MS"/>
                <a:sym typeface="Trebuchet MS"/>
              </a:rPr>
              <a:t>foreseeability</a:t>
            </a:r>
            <a:endParaRPr sz="4500">
              <a:solidFill>
                <a:srgbClr val="404040"/>
              </a:solidFill>
              <a:latin typeface="Trebuchet MS"/>
              <a:ea typeface="Trebuchet MS"/>
              <a:cs typeface="Trebuchet MS"/>
              <a:sym typeface="Trebuchet MS"/>
            </a:endParaRPr>
          </a:p>
          <a:p>
            <a:pPr lvl="0">
              <a:defRPr sz="1800"/>
            </a:pPr>
            <a:r>
              <a:rPr sz="4500">
                <a:solidFill>
                  <a:srgbClr val="404040"/>
                </a:solidFill>
                <a:latin typeface="Trebuchet MS"/>
                <a:ea typeface="Trebuchet MS"/>
                <a:cs typeface="Trebuchet MS"/>
                <a:sym typeface="Trebuchet MS"/>
              </a:rPr>
              <a:t>reasonable anticipation of the possible results of an action, such as what may happen if one is negligent or consequential damages resulting from breach of a contract.</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68"/>
                                        </p:tgtEl>
                                        <p:attrNameLst>
                                          <p:attrName>style.visibility</p:attrName>
                                        </p:attrNameLst>
                                      </p:cBhvr>
                                      <p:to>
                                        <p:strVal val="visible"/>
                                      </p:to>
                                    </p:set>
                                    <p:animEffect filter="dissolve" transition="in">
                                      <p:cBhvr>
                                        <p:cTn id="7" dur="1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70"/>
                                        </p:tgtEl>
                                        <p:attrNameLst>
                                          <p:attrName>style.visibility</p:attrName>
                                        </p:attrNameLst>
                                      </p:cBhvr>
                                      <p:to>
                                        <p:strVal val="visible"/>
                                      </p:to>
                                    </p:set>
                                    <p:animEffect filter="dissolve" transition="in">
                                      <p:cBhvr>
                                        <p:cTn id="12" dur="10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9" grpId="3" fill="hold">
                                  <p:stCondLst>
                                    <p:cond delay="0"/>
                                  </p:stCondLst>
                                  <p:iterate type="el" backwards="0">
                                    <p:tmAbs val="0"/>
                                  </p:iterate>
                                  <p:childTnLst>
                                    <p:set>
                                      <p:cBhvr>
                                        <p:cTn id="16" fill="hold"/>
                                        <p:tgtEl>
                                          <p:spTgt spid="69"/>
                                        </p:tgtEl>
                                        <p:attrNameLst>
                                          <p:attrName>style.visibility</p:attrName>
                                        </p:attrNameLst>
                                      </p:cBhvr>
                                      <p:to>
                                        <p:strVal val="visible"/>
                                      </p:to>
                                    </p:set>
                                    <p:animEffect filter="dissolve" transition="in">
                                      <p:cBhvr>
                                        <p:cTn id="17" dur="1000"/>
                                        <p:tgtEl>
                                          <p:spTgt spid="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 grpId="1"/>
      <p:bldP build="whole" bldLvl="1" animBg="1" rev="0" advAuto="0" spid="70" grpId="2"/>
      <p:bldP build="whole" bldLvl="1" animBg="1" rev="0" advAuto="0" spid="69" grpId="3"/>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2" name="droppedImage.pdf"/>
          <p:cNvPicPr/>
          <p:nvPr/>
        </p:nvPicPr>
        <p:blipFill>
          <a:blip r:embed="rId2">
            <a:extLst/>
          </a:blip>
          <a:stretch>
            <a:fillRect/>
          </a:stretch>
        </p:blipFill>
        <p:spPr>
          <a:xfrm>
            <a:off x="22517100" y="698500"/>
            <a:ext cx="1460500" cy="1194955"/>
          </a:xfrm>
          <a:prstGeom prst="rect">
            <a:avLst/>
          </a:prstGeom>
          <a:ln w="12700">
            <a:miter lim="400000"/>
          </a:ln>
        </p:spPr>
      </p:pic>
      <p:grpSp>
        <p:nvGrpSpPr>
          <p:cNvPr id="75" name="Group 75"/>
          <p:cNvGrpSpPr/>
          <p:nvPr/>
        </p:nvGrpSpPr>
        <p:grpSpPr>
          <a:xfrm>
            <a:off x="88900" y="63500"/>
            <a:ext cx="24193500" cy="1778000"/>
            <a:chOff x="-50800" y="-50800"/>
            <a:chExt cx="24193500" cy="1778000"/>
          </a:xfrm>
        </p:grpSpPr>
        <p:pic>
          <p:nvPicPr>
            <p:cNvPr id="73"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74"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76" name="hansen_f18s.png"/>
          <p:cNvPicPr/>
          <p:nvPr/>
        </p:nvPicPr>
        <p:blipFill>
          <a:blip r:embed="rId5">
            <a:extLst/>
          </a:blip>
          <a:stretch>
            <a:fillRect/>
          </a:stretch>
        </p:blipFill>
        <p:spPr>
          <a:xfrm>
            <a:off x="11069411" y="2272617"/>
            <a:ext cx="13195301" cy="11380748"/>
          </a:xfrm>
          <a:prstGeom prst="rect">
            <a:avLst/>
          </a:prstGeom>
          <a:ln w="12700">
            <a:miter lim="400000"/>
          </a:ln>
        </p:spPr>
      </p:pic>
      <p:grpSp>
        <p:nvGrpSpPr>
          <p:cNvPr id="79" name="Group 79"/>
          <p:cNvGrpSpPr/>
          <p:nvPr/>
        </p:nvGrpSpPr>
        <p:grpSpPr>
          <a:xfrm>
            <a:off x="140606" y="2221726"/>
            <a:ext cx="19683188" cy="11380748"/>
            <a:chOff x="0" y="0"/>
            <a:chExt cx="19683186" cy="11380746"/>
          </a:xfrm>
        </p:grpSpPr>
        <p:pic>
          <p:nvPicPr>
            <p:cNvPr id="77" name="LeavingtheHoloceneA.jpg"/>
            <p:cNvPicPr/>
            <p:nvPr/>
          </p:nvPicPr>
          <p:blipFill>
            <a:blip r:embed="rId6">
              <a:extLst/>
            </a:blip>
            <a:stretch>
              <a:fillRect/>
            </a:stretch>
          </p:blipFill>
          <p:spPr>
            <a:xfrm>
              <a:off x="0" y="0"/>
              <a:ext cx="19683187" cy="11380747"/>
            </a:xfrm>
            <a:prstGeom prst="rect">
              <a:avLst/>
            </a:prstGeom>
            <a:ln w="12700" cap="flat">
              <a:noFill/>
              <a:miter lim="400000"/>
            </a:ln>
            <a:effectLst/>
          </p:spPr>
        </p:pic>
        <p:sp>
          <p:nvSpPr>
            <p:cNvPr id="78" name="Shape 78"/>
            <p:cNvSpPr/>
            <p:nvPr/>
          </p:nvSpPr>
          <p:spPr>
            <a:xfrm>
              <a:off x="101685" y="1994673"/>
              <a:ext cx="1738909" cy="97641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80" name="Shape 80"/>
          <p:cNvSpPr/>
          <p:nvPr/>
        </p:nvSpPr>
        <p:spPr>
          <a:xfrm>
            <a:off x="342900" y="2082800"/>
            <a:ext cx="10313393" cy="33020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latin typeface="Trebuchet MS"/>
                <a:ea typeface="Trebuchet MS"/>
                <a:cs typeface="Trebuchet MS"/>
                <a:sym typeface="Trebuchet MS"/>
              </a:rPr>
              <a:t>Long-term (centuries to millennia) correlations:</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130 ppm CO</a:t>
            </a:r>
            <a:r>
              <a:rPr baseline="-5999" sz="4800">
                <a:latin typeface="Trebuchet MS"/>
                <a:ea typeface="Trebuchet MS"/>
                <a:cs typeface="Trebuchet MS"/>
                <a:sym typeface="Trebuchet MS"/>
              </a:rPr>
              <a:t>2</a:t>
            </a:r>
            <a:r>
              <a:rPr sz="4800">
                <a:latin typeface="Trebuchet MS"/>
                <a:ea typeface="Trebuchet MS"/>
                <a:cs typeface="Trebuchet MS"/>
                <a:sym typeface="Trebuchet MS"/>
              </a:rPr>
              <a:t> &lt;=&gt; 5</a:t>
            </a:r>
            <a:r>
              <a:rPr baseline="31999" sz="4800">
                <a:latin typeface="Trebuchet MS"/>
                <a:ea typeface="Trebuchet MS"/>
                <a:cs typeface="Trebuchet MS"/>
                <a:sym typeface="Trebuchet MS"/>
              </a:rPr>
              <a:t>o</a:t>
            </a:r>
            <a:r>
              <a:rPr sz="4800">
                <a:latin typeface="Trebuchet MS"/>
                <a:ea typeface="Trebuchet MS"/>
                <a:cs typeface="Trebuchet MS"/>
                <a:sym typeface="Trebuchet MS"/>
              </a:rPr>
              <a:t>C </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130 ppm CO</a:t>
            </a:r>
            <a:r>
              <a:rPr baseline="-5999" sz="4800">
                <a:latin typeface="Trebuchet MS"/>
                <a:ea typeface="Trebuchet MS"/>
                <a:cs typeface="Trebuchet MS"/>
                <a:sym typeface="Trebuchet MS"/>
              </a:rPr>
              <a:t>2</a:t>
            </a:r>
            <a:r>
              <a:rPr sz="4800">
                <a:latin typeface="Trebuchet MS"/>
                <a:ea typeface="Trebuchet MS"/>
                <a:cs typeface="Trebuchet MS"/>
                <a:sym typeface="Trebuchet MS"/>
              </a:rPr>
              <a:t> &lt;=&gt; 130 m in sea level</a:t>
            </a:r>
          </a:p>
        </p:txBody>
      </p:sp>
      <p:sp>
        <p:nvSpPr>
          <p:cNvPr id="81" name="Shape 81"/>
          <p:cNvSpPr/>
          <p:nvPr/>
        </p:nvSpPr>
        <p:spPr>
          <a:xfrm>
            <a:off x="15322500" y="3213100"/>
            <a:ext cx="4011787"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vl1pPr>
          </a:lstStyle>
          <a:p>
            <a:pPr lvl="0">
              <a:defRPr sz="1800"/>
            </a:pPr>
            <a:r>
              <a:rPr sz="4400"/>
              <a:t>Normal Range up to 1900</a:t>
            </a:r>
          </a:p>
        </p:txBody>
      </p:sp>
      <p:sp>
        <p:nvSpPr>
          <p:cNvPr id="82" name="Shape 82"/>
          <p:cNvSpPr/>
          <p:nvPr/>
        </p:nvSpPr>
        <p:spPr>
          <a:xfrm>
            <a:off x="22572860" y="10591835"/>
            <a:ext cx="188319" cy="115685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381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83" name="Shape 83"/>
          <p:cNvSpPr/>
          <p:nvPr/>
        </p:nvSpPr>
        <p:spPr>
          <a:xfrm>
            <a:off x="11343481" y="7277100"/>
            <a:ext cx="5547519" cy="3543300"/>
          </a:xfrm>
          <a:prstGeom prst="wedgeEllipseCallout">
            <a:avLst>
              <a:gd name="adj1" fmla="val 153477"/>
              <a:gd name="adj2" fmla="val 55018"/>
            </a:avLst>
          </a:prstGeom>
          <a:solidFill>
            <a:srgbClr val="D8F949">
              <a:alpha val="54000"/>
            </a:srgb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lvl1pPr algn="ctr" defTabSz="1130300">
              <a:defRPr sz="7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7800">
                <a:solidFill>
                  <a:srgbClr val="FFFFFF"/>
                </a:solidFill>
                <a:effectLst>
                  <a:outerShdw sx="100000" sy="100000" kx="0" ky="0" algn="b" rotWithShape="0" blurRad="25400" dist="23998" dir="2700000">
                    <a:srgbClr val="000000">
                      <a:alpha val="31034"/>
                    </a:srgbClr>
                  </a:outerShdw>
                </a:effectLst>
              </a:rPr>
              <a:t>Holocene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82"/>
                                        </p:tgtEl>
                                        <p:attrNameLst>
                                          <p:attrName>style.visibility</p:attrName>
                                        </p:attrNameLst>
                                      </p:cBhvr>
                                      <p:to>
                                        <p:strVal val="visible"/>
                                      </p:to>
                                    </p:set>
                                    <p:animEffect filter="dissolve" transition="in">
                                      <p:cBhvr>
                                        <p:cTn id="7" dur="1000"/>
                                        <p:tgtEl>
                                          <p:spTgt spid="82"/>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83"/>
                                        </p:tgtEl>
                                        <p:attrNameLst>
                                          <p:attrName>style.visibility</p:attrName>
                                        </p:attrNameLst>
                                      </p:cBhvr>
                                      <p:to>
                                        <p:strVal val="visible"/>
                                      </p:to>
                                    </p:set>
                                    <p:anim calcmode="lin" valueType="num">
                                      <p:cBhvr>
                                        <p:cTn id="11" dur="1000" fill="hold"/>
                                        <p:tgtEl>
                                          <p:spTgt spid="83"/>
                                        </p:tgtEl>
                                        <p:attrNameLst>
                                          <p:attrName>ppt_w</p:attrName>
                                        </p:attrNameLst>
                                      </p:cBhvr>
                                      <p:tavLst>
                                        <p:tav tm="0">
                                          <p:val>
                                            <p:fltVal val="0"/>
                                          </p:val>
                                        </p:tav>
                                        <p:tav tm="100000">
                                          <p:val>
                                            <p:strVal val="#ppt_w"/>
                                          </p:val>
                                        </p:tav>
                                      </p:tavLst>
                                    </p:anim>
                                    <p:anim calcmode="lin" valueType="num">
                                      <p:cBhvr>
                                        <p:cTn id="12" dur="1000" fill="hold"/>
                                        <p:tgtEl>
                                          <p:spTgt spid="8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xit" presetSubtype="0" presetID="9" grpId="3" fill="hold">
                                  <p:stCondLst>
                                    <p:cond delay="0"/>
                                  </p:stCondLst>
                                  <p:iterate type="el" backwards="0">
                                    <p:tmAbs val="0"/>
                                  </p:iterate>
                                  <p:childTnLst>
                                    <p:animEffect filter="dissolve" transition="out">
                                      <p:cBhvr>
                                        <p:cTn id="16" dur="1000" fill="hold"/>
                                        <p:tgtEl>
                                          <p:spTgt spid="83"/>
                                        </p:tgtEl>
                                      </p:cBhvr>
                                    </p:animEffect>
                                    <p:set>
                                      <p:cBhvr>
                                        <p:cTn id="17" fill="hold">
                                          <p:stCondLst>
                                            <p:cond delay="999"/>
                                          </p:stCondLst>
                                        </p:cTn>
                                        <p:tgtEl>
                                          <p:spTgt spid="83"/>
                                        </p:tgtEl>
                                        <p:attrNameLst>
                                          <p:attrName>style.visibility</p:attrName>
                                        </p:attrNameLst>
                                      </p:cBhvr>
                                      <p:to>
                                        <p:strVal val="hidden"/>
                                      </p:to>
                                    </p:set>
                                  </p:childTnLst>
                                </p:cTn>
                              </p:par>
                            </p:childTnLst>
                          </p:cTn>
                        </p:par>
                        <p:par>
                          <p:cTn id="18" fill="hold">
                            <p:stCondLst>
                              <p:cond delay="1000"/>
                            </p:stCondLst>
                            <p:childTnLst>
                              <p:par>
                                <p:cTn id="19" nodeType="afterEffect" presetClass="exit" presetSubtype="0" presetID="9" grpId="4" fill="hold">
                                  <p:stCondLst>
                                    <p:cond delay="0"/>
                                  </p:stCondLst>
                                  <p:iterate type="el" backwards="0">
                                    <p:tmAbs val="0"/>
                                  </p:iterate>
                                  <p:childTnLst>
                                    <p:animEffect filter="dissolve" transition="out">
                                      <p:cBhvr>
                                        <p:cTn id="20" dur="1000" fill="hold"/>
                                        <p:tgtEl>
                                          <p:spTgt spid="82"/>
                                        </p:tgtEl>
                                      </p:cBhvr>
                                    </p:animEffect>
                                    <p:set>
                                      <p:cBhvr>
                                        <p:cTn id="21" fill="hold">
                                          <p:stCondLst>
                                            <p:cond delay="999"/>
                                          </p:stCondLst>
                                        </p:cTn>
                                        <p:tgtEl>
                                          <p:spTgt spid="82"/>
                                        </p:tgtEl>
                                        <p:attrNameLst>
                                          <p:attrName>style.visibility</p:attrName>
                                        </p:attrNameLst>
                                      </p:cBhvr>
                                      <p:to>
                                        <p:strVal val="hidden"/>
                                      </p:to>
                                    </p:set>
                                  </p:childTnLst>
                                </p:cTn>
                              </p:par>
                            </p:childTnLst>
                          </p:cTn>
                        </p:par>
                        <p:par>
                          <p:cTn id="22" fill="hold">
                            <p:stCondLst>
                              <p:cond delay="2000"/>
                            </p:stCondLst>
                            <p:childTnLst>
                              <p:par>
                                <p:cTn id="23" nodeType="afterEffect" presetClass="entr" presetSubtype="0" presetID="10" grpId="5" fill="hold">
                                  <p:stCondLst>
                                    <p:cond delay="0"/>
                                  </p:stCondLst>
                                  <p:iterate type="el" backwards="0">
                                    <p:tmAbs val="0"/>
                                  </p:iterate>
                                  <p:childTnLst>
                                    <p:set>
                                      <p:cBhvr>
                                        <p:cTn id="24" fill="hold"/>
                                        <p:tgtEl>
                                          <p:spTgt spid="79"/>
                                        </p:tgtEl>
                                        <p:attrNameLst>
                                          <p:attrName>style.visibility</p:attrName>
                                        </p:attrNameLst>
                                      </p:cBhvr>
                                      <p:to>
                                        <p:strVal val="visible"/>
                                      </p:to>
                                    </p:set>
                                    <p:animEffect filter="fade" transition="in">
                                      <p:cBhvr>
                                        <p:cTn id="25" dur="1000"/>
                                        <p:tgtEl>
                                          <p:spTgt spid="79"/>
                                        </p:tgtEl>
                                      </p:cBhvr>
                                    </p:animEffect>
                                  </p:childTnLst>
                                </p:cTn>
                              </p:par>
                            </p:childTnLst>
                          </p:cTn>
                        </p:par>
                        <p:par>
                          <p:cTn id="26" fill="hold">
                            <p:stCondLst>
                              <p:cond delay="3000"/>
                            </p:stCondLst>
                            <p:childTnLst>
                              <p:par>
                                <p:cTn id="27" nodeType="afterEffect" presetClass="entr" presetSubtype="0" presetID="9" grpId="6" fill="hold">
                                  <p:stCondLst>
                                    <p:cond delay="0"/>
                                  </p:stCondLst>
                                  <p:iterate type="el" backwards="0">
                                    <p:tmAbs val="0"/>
                                  </p:iterate>
                                  <p:childTnLst>
                                    <p:set>
                                      <p:cBhvr>
                                        <p:cTn id="28" fill="hold"/>
                                        <p:tgtEl>
                                          <p:spTgt spid="81"/>
                                        </p:tgtEl>
                                        <p:attrNameLst>
                                          <p:attrName>style.visibility</p:attrName>
                                        </p:attrNameLst>
                                      </p:cBhvr>
                                      <p:to>
                                        <p:strVal val="visible"/>
                                      </p:to>
                                    </p:set>
                                    <p:animEffect filter="dissolve" transition="in">
                                      <p:cBhvr>
                                        <p:cTn id="29" dur="10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9" grpId="7" fill="hold">
                                  <p:stCondLst>
                                    <p:cond delay="0"/>
                                  </p:stCondLst>
                                  <p:iterate type="el" backwards="0">
                                    <p:tmAbs val="0"/>
                                  </p:iterate>
                                  <p:childTnLst>
                                    <p:set>
                                      <p:cBhvr>
                                        <p:cTn id="33" fill="hold"/>
                                        <p:tgtEl>
                                          <p:spTgt spid="80"/>
                                        </p:tgtEl>
                                        <p:attrNameLst>
                                          <p:attrName>style.visibility</p:attrName>
                                        </p:attrNameLst>
                                      </p:cBhvr>
                                      <p:to>
                                        <p:strVal val="visible"/>
                                      </p:to>
                                    </p:set>
                                    <p:animEffect filter="dissolve" transition="in">
                                      <p:cBhvr>
                                        <p:cTn id="34"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 grpId="7"/>
      <p:bldP build="whole" bldLvl="1" animBg="1" rev="0" advAuto="0" spid="82" grpId="1"/>
      <p:bldP build="whole" bldLvl="1" animBg="1" rev="0" advAuto="0" spid="79" grpId="5"/>
      <p:bldP build="whole" bldLvl="1" animBg="1" rev="0" advAuto="0" spid="82" grpId="4"/>
      <p:bldP build="whole" bldLvl="1" animBg="1" rev="0" advAuto="0" spid="81" grpId="6"/>
      <p:bldP build="whole" bldLvl="1" animBg="1" rev="0" advAuto="0" spid="83" grpId="2"/>
      <p:bldP build="whole" bldLvl="1" animBg="1" rev="0" advAuto="0" spid="83" grpId="3"/>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5" name="Shape 85"/>
          <p:cNvSpPr/>
          <p:nvPr/>
        </p:nvSpPr>
        <p:spPr>
          <a:xfrm>
            <a:off x="189206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latin typeface="Trebuchet MS"/>
                <a:ea typeface="Trebuchet MS"/>
                <a:cs typeface="Trebuchet MS"/>
                <a:sym typeface="Trebuchet MS"/>
              </a:rPr>
              <a:t>“Normal Range”</a:t>
            </a:r>
            <a:endParaRPr sz="4800">
              <a:latin typeface="Trebuchet MS"/>
              <a:ea typeface="Trebuchet MS"/>
              <a:cs typeface="Trebuchet MS"/>
              <a:sym typeface="Trebuchet MS"/>
            </a:endParaRPr>
          </a:p>
          <a:p>
            <a:pPr lvl="0" defTabSz="825500">
              <a:spcBef>
                <a:spcPts val="1400"/>
              </a:spcBef>
              <a:defRPr sz="1800"/>
            </a:pPr>
            <a:r>
              <a:rPr sz="4800">
                <a:latin typeface="Trebuchet MS"/>
                <a:ea typeface="Trebuchet MS"/>
                <a:cs typeface="Trebuchet MS"/>
                <a:sym typeface="Trebuchet MS"/>
              </a:rPr>
              <a:t>(800,000 years)</a:t>
            </a:r>
          </a:p>
        </p:txBody>
      </p:sp>
      <p:sp>
        <p:nvSpPr>
          <p:cNvPr id="86" name="Shape 86"/>
          <p:cNvSpPr/>
          <p:nvPr/>
        </p:nvSpPr>
        <p:spPr>
          <a:xfrm>
            <a:off x="189206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“Current State”</a:t>
            </a:r>
          </a:p>
        </p:txBody>
      </p:sp>
      <p:sp>
        <p:nvSpPr>
          <p:cNvPr id="87" name="Shape 87"/>
          <p:cNvSpPr/>
          <p:nvPr/>
        </p:nvSpPr>
        <p:spPr>
          <a:xfrm>
            <a:off x="19047618" y="25780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“Prognosis”</a:t>
            </a:r>
          </a:p>
        </p:txBody>
      </p:sp>
      <p:grpSp>
        <p:nvGrpSpPr>
          <p:cNvPr id="90" name="Group 90"/>
          <p:cNvGrpSpPr/>
          <p:nvPr/>
        </p:nvGrpSpPr>
        <p:grpSpPr>
          <a:xfrm>
            <a:off x="254000" y="2540000"/>
            <a:ext cx="18034778" cy="10280332"/>
            <a:chOff x="0" y="0"/>
            <a:chExt cx="18034777" cy="10280331"/>
          </a:xfrm>
        </p:grpSpPr>
        <p:pic>
          <p:nvPicPr>
            <p:cNvPr id="88" name="LeavingtheHoloceneA.jpg"/>
            <p:cNvPicPr/>
            <p:nvPr/>
          </p:nvPicPr>
          <p:blipFill>
            <a:blip r:embed="rId2">
              <a:extLst/>
            </a:blip>
            <a:stretch>
              <a:fillRect/>
            </a:stretch>
          </p:blipFill>
          <p:spPr>
            <a:xfrm>
              <a:off x="254777" y="0"/>
              <a:ext cx="17780001" cy="10280332"/>
            </a:xfrm>
            <a:prstGeom prst="rect">
              <a:avLst/>
            </a:prstGeom>
            <a:ln w="12700" cap="flat">
              <a:noFill/>
              <a:miter lim="400000"/>
            </a:ln>
            <a:effectLst/>
          </p:spPr>
        </p:pic>
        <p:sp>
          <p:nvSpPr>
            <p:cNvPr id="89" name="Shape 89"/>
            <p:cNvSpPr/>
            <p:nvPr/>
          </p:nvSpPr>
          <p:spPr>
            <a:xfrm>
              <a:off x="0" y="1727200"/>
              <a:ext cx="1747640" cy="108694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93" name="Group 93"/>
          <p:cNvGrpSpPr/>
          <p:nvPr/>
        </p:nvGrpSpPr>
        <p:grpSpPr>
          <a:xfrm>
            <a:off x="228600" y="2641145"/>
            <a:ext cx="18110200" cy="10078042"/>
            <a:chOff x="0" y="0"/>
            <a:chExt cx="18110200" cy="10078041"/>
          </a:xfrm>
        </p:grpSpPr>
        <p:pic>
          <p:nvPicPr>
            <p:cNvPr id="91" name="LeavingtheHoloceneB.jpg"/>
            <p:cNvPicPr/>
            <p:nvPr/>
          </p:nvPicPr>
          <p:blipFill>
            <a:blip r:embed="rId3">
              <a:extLst/>
            </a:blip>
            <a:stretch>
              <a:fillRect/>
            </a:stretch>
          </p:blipFill>
          <p:spPr>
            <a:xfrm>
              <a:off x="330200" y="0"/>
              <a:ext cx="17780000" cy="10078042"/>
            </a:xfrm>
            <a:prstGeom prst="rect">
              <a:avLst/>
            </a:prstGeom>
            <a:ln w="12700" cap="flat">
              <a:noFill/>
              <a:miter lim="400000"/>
            </a:ln>
            <a:effectLst/>
          </p:spPr>
        </p:pic>
        <p:sp>
          <p:nvSpPr>
            <p:cNvPr id="92" name="Shape 92"/>
            <p:cNvSpPr/>
            <p:nvPr/>
          </p:nvSpPr>
          <p:spPr>
            <a:xfrm>
              <a:off x="0" y="1480004"/>
              <a:ext cx="1830289" cy="1085851"/>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94" name="LeavingtheHolocene2.jpg"/>
          <p:cNvPicPr/>
          <p:nvPr/>
        </p:nvPicPr>
        <p:blipFill>
          <a:blip r:embed="rId4">
            <a:extLst/>
          </a:blip>
          <a:stretch>
            <a:fillRect/>
          </a:stretch>
        </p:blipFill>
        <p:spPr>
          <a:xfrm>
            <a:off x="558800" y="2695279"/>
            <a:ext cx="17780000" cy="10078042"/>
          </a:xfrm>
          <a:prstGeom prst="rect">
            <a:avLst/>
          </a:prstGeom>
          <a:ln w="12700">
            <a:miter lim="400000"/>
          </a:ln>
        </p:spPr>
      </p:pic>
      <p:grpSp>
        <p:nvGrpSpPr>
          <p:cNvPr id="97" name="Group 97"/>
          <p:cNvGrpSpPr/>
          <p:nvPr/>
        </p:nvGrpSpPr>
        <p:grpSpPr>
          <a:xfrm>
            <a:off x="88900" y="63500"/>
            <a:ext cx="24193500" cy="1778000"/>
            <a:chOff x="-50800" y="-50800"/>
            <a:chExt cx="24193500" cy="1778000"/>
          </a:xfrm>
        </p:grpSpPr>
        <p:pic>
          <p:nvPicPr>
            <p:cNvPr id="95"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96"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94"/>
                                        </p:tgtEl>
                                        <p:attrNameLst>
                                          <p:attrName>style.visibility</p:attrName>
                                        </p:attrNameLst>
                                      </p:cBhvr>
                                      <p:to>
                                        <p:strVal val="visible"/>
                                      </p:to>
                                    </p:set>
                                    <p:animEffect filter="fade" transition="in">
                                      <p:cBhvr>
                                        <p:cTn id="7" dur="1000"/>
                                        <p:tgtEl>
                                          <p:spTgt spid="94"/>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87"/>
                                        </p:tgtEl>
                                        <p:attrNameLst>
                                          <p:attrName>style.visibility</p:attrName>
                                        </p:attrNameLst>
                                      </p:cBhvr>
                                      <p:to>
                                        <p:strVal val="visible"/>
                                      </p:to>
                                    </p:set>
                                    <p:animEffect filter="dissolve" transition="in">
                                      <p:cBhvr>
                                        <p:cTn id="11"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 grpId="1"/>
      <p:bldP build="whole" bldLvl="1" animBg="1" rev="0" advAuto="0" spid="87"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9" name="Post Glacial corrected.jpg"/>
          <p:cNvPicPr/>
          <p:nvPr/>
        </p:nvPicPr>
        <p:blipFill>
          <a:blip r:embed="rId2">
            <a:extLst/>
          </a:blip>
          <a:stretch>
            <a:fillRect/>
          </a:stretch>
        </p:blipFill>
        <p:spPr>
          <a:xfrm>
            <a:off x="13585825" y="3393828"/>
            <a:ext cx="10696577" cy="7315201"/>
          </a:xfrm>
          <a:prstGeom prst="rect">
            <a:avLst/>
          </a:prstGeom>
          <a:ln w="12700">
            <a:miter lim="400000"/>
          </a:ln>
        </p:spPr>
      </p:pic>
      <p:sp>
        <p:nvSpPr>
          <p:cNvPr id="100" name="Shape 100"/>
          <p:cNvSpPr/>
          <p:nvPr/>
        </p:nvSpPr>
        <p:spPr>
          <a:xfrm>
            <a:off x="13563600" y="10585450"/>
            <a:ext cx="10693400" cy="2984500"/>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1800"/>
            </a:pPr>
            <a:r>
              <a:rPr b="1" sz="4000">
                <a:solidFill>
                  <a:srgbClr val="144E6E"/>
                </a:solidFill>
                <a:uFill>
                  <a:solidFill>
                    <a:srgbClr val="144E6E"/>
                  </a:solidFill>
                </a:uFill>
                <a:latin typeface="Trebuchet MS"/>
                <a:ea typeface="Trebuchet MS"/>
                <a:cs typeface="Trebuchet MS"/>
                <a:sym typeface="Trebuchet MS"/>
              </a:rPr>
              <a:t>The Baseline for Civilization:</a:t>
            </a:r>
            <a:endParaRPr b="1" sz="4000">
              <a:solidFill>
                <a:srgbClr val="144E6E"/>
              </a:solidFill>
              <a:uFill>
                <a:solidFill>
                  <a:srgbClr val="144E6E"/>
                </a:solidFill>
              </a:uFill>
              <a:latin typeface="Trebuchet MS"/>
              <a:ea typeface="Trebuchet MS"/>
              <a:cs typeface="Trebuchet MS"/>
              <a:sym typeface="Trebuchet MS"/>
            </a:endParaRPr>
          </a:p>
          <a:p>
            <a:pPr lvl="0"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1800"/>
            </a:pPr>
            <a:r>
              <a:rPr sz="4000">
                <a:solidFill>
                  <a:srgbClr val="144E6E"/>
                </a:solidFill>
                <a:uFill>
                  <a:solidFill>
                    <a:srgbClr val="144E6E"/>
                  </a:solidFill>
                </a:uFill>
                <a:latin typeface="Trebuchet MS"/>
                <a:ea typeface="Trebuchet MS"/>
                <a:cs typeface="Trebuchet MS"/>
                <a:sym typeface="Trebuchet MS"/>
              </a:rPr>
              <a:t>During the Holocene, climate, global temperature, and sea level were exceptionally stable; a perfect condition for the development of civilization.</a:t>
            </a:r>
          </a:p>
        </p:txBody>
      </p:sp>
      <p:grpSp>
        <p:nvGrpSpPr>
          <p:cNvPr id="108" name="Group 108"/>
          <p:cNvGrpSpPr/>
          <p:nvPr/>
        </p:nvGrpSpPr>
        <p:grpSpPr>
          <a:xfrm>
            <a:off x="127000" y="3441603"/>
            <a:ext cx="13360410" cy="8944683"/>
            <a:chOff x="0" y="0"/>
            <a:chExt cx="13360409" cy="8944681"/>
          </a:xfrm>
        </p:grpSpPr>
        <p:grpSp>
          <p:nvGrpSpPr>
            <p:cNvPr id="106" name="Group 106"/>
            <p:cNvGrpSpPr/>
            <p:nvPr/>
          </p:nvGrpSpPr>
          <p:grpSpPr>
            <a:xfrm>
              <a:off x="0" y="0"/>
              <a:ext cx="13360410" cy="8944682"/>
              <a:chOff x="0" y="0"/>
              <a:chExt cx="13360409" cy="8944681"/>
            </a:xfrm>
          </p:grpSpPr>
          <p:pic>
            <p:nvPicPr>
              <p:cNvPr id="101" name="osu_science_pub.png"/>
              <p:cNvPicPr/>
              <p:nvPr/>
            </p:nvPicPr>
            <p:blipFill>
              <a:blip r:embed="rId3">
                <a:extLst/>
              </a:blip>
              <a:stretch>
                <a:fillRect/>
              </a:stretch>
            </p:blipFill>
            <p:spPr>
              <a:xfrm>
                <a:off x="0" y="0"/>
                <a:ext cx="13360410" cy="8944682"/>
              </a:xfrm>
              <a:prstGeom prst="rect">
                <a:avLst/>
              </a:prstGeom>
              <a:ln w="12700" cap="flat">
                <a:noFill/>
                <a:miter lim="400000"/>
              </a:ln>
              <a:effectLst/>
            </p:spPr>
          </p:pic>
          <p:sp>
            <p:nvSpPr>
              <p:cNvPr id="102" name="Shape 102"/>
              <p:cNvSpPr/>
              <p:nvPr/>
            </p:nvSpPr>
            <p:spPr>
              <a:xfrm>
                <a:off x="2913695" y="5428184"/>
                <a:ext cx="6035512" cy="1331976"/>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3" name="Shape 103"/>
              <p:cNvSpPr/>
              <p:nvPr/>
            </p:nvSpPr>
            <p:spPr>
              <a:xfrm>
                <a:off x="7669262" y="4907882"/>
                <a:ext cx="3610901" cy="1560909"/>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4" name="Shape 104"/>
              <p:cNvSpPr/>
              <p:nvPr/>
            </p:nvSpPr>
            <p:spPr>
              <a:xfrm>
                <a:off x="10010624" y="6114984"/>
                <a:ext cx="2247709" cy="1238322"/>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5" name="Shape 105"/>
              <p:cNvSpPr/>
              <p:nvPr/>
            </p:nvSpPr>
            <p:spPr>
              <a:xfrm>
                <a:off x="12351985" y="5979706"/>
                <a:ext cx="364213" cy="842891"/>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107" name="Shape 107"/>
            <p:cNvSpPr/>
            <p:nvPr/>
          </p:nvSpPr>
          <p:spPr>
            <a:xfrm>
              <a:off x="12154268" y="6062954"/>
              <a:ext cx="156092" cy="842891"/>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109" name="droppedImage.pdf"/>
          <p:cNvPicPr/>
          <p:nvPr/>
        </p:nvPicPr>
        <p:blipFill>
          <a:blip r:embed="rId4">
            <a:extLst/>
          </a:blip>
          <a:stretch>
            <a:fillRect/>
          </a:stretch>
        </p:blipFill>
        <p:spPr>
          <a:xfrm>
            <a:off x="22517100" y="698500"/>
            <a:ext cx="1460500" cy="1194955"/>
          </a:xfrm>
          <a:prstGeom prst="rect">
            <a:avLst/>
          </a:prstGeom>
          <a:ln w="12700">
            <a:miter lim="400000"/>
          </a:ln>
        </p:spPr>
      </p:pic>
      <p:sp>
        <p:nvSpPr>
          <p:cNvPr id="110" name="Shape 110"/>
          <p:cNvSpPr/>
          <p:nvPr/>
        </p:nvSpPr>
        <p:spPr>
          <a:xfrm>
            <a:off x="9055100" y="124206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111" name="Shape 111"/>
          <p:cNvSpPr/>
          <p:nvPr/>
        </p:nvSpPr>
        <p:spPr>
          <a:xfrm>
            <a:off x="12239647" y="5165233"/>
            <a:ext cx="863703" cy="397511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2" name="Shape 112"/>
          <p:cNvSpPr/>
          <p:nvPr/>
        </p:nvSpPr>
        <p:spPr>
          <a:xfrm>
            <a:off x="2918929" y="9418964"/>
            <a:ext cx="9817101" cy="1041401"/>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lstStyle>
            <a:lvl1pPr algn="r" defTabSz="825500">
              <a:spcBef>
                <a:spcPts val="1400"/>
              </a:spcBef>
              <a:defRPr sz="5400">
                <a:solidFill>
                  <a:srgbClr val="0E5074"/>
                </a:solidFill>
                <a:latin typeface="Trebuchet MS"/>
                <a:ea typeface="Trebuchet MS"/>
                <a:cs typeface="Trebuchet MS"/>
                <a:sym typeface="Trebuchet MS"/>
              </a:defRPr>
            </a:lvl1pPr>
          </a:lstStyle>
          <a:p>
            <a:pPr lvl="0">
              <a:defRPr sz="1800">
                <a:solidFill>
                  <a:srgbClr val="000000"/>
                </a:solidFill>
              </a:defRPr>
            </a:pPr>
            <a:r>
              <a:rPr sz="5400">
                <a:solidFill>
                  <a:srgbClr val="0E5074"/>
                </a:solidFill>
              </a:rPr>
              <a:t>&lt;------------Holocene------------&gt;</a:t>
            </a:r>
          </a:p>
        </p:txBody>
      </p:sp>
      <p:sp>
        <p:nvSpPr>
          <p:cNvPr id="113" name="Shape 113"/>
          <p:cNvSpPr/>
          <p:nvPr/>
        </p:nvSpPr>
        <p:spPr>
          <a:xfrm>
            <a:off x="13627100" y="2070100"/>
            <a:ext cx="106045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Global Sea Level Changes</a:t>
            </a:r>
          </a:p>
        </p:txBody>
      </p:sp>
      <p:sp>
        <p:nvSpPr>
          <p:cNvPr id="114" name="Shape 114"/>
          <p:cNvSpPr/>
          <p:nvPr/>
        </p:nvSpPr>
        <p:spPr>
          <a:xfrm>
            <a:off x="127000" y="2070100"/>
            <a:ext cx="133604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Global Temperature Changes</a:t>
            </a:r>
          </a:p>
        </p:txBody>
      </p:sp>
      <p:sp>
        <p:nvSpPr>
          <p:cNvPr id="115" name="Shape 115"/>
          <p:cNvSpPr/>
          <p:nvPr/>
        </p:nvSpPr>
        <p:spPr>
          <a:xfrm>
            <a:off x="18670215" y="4654550"/>
            <a:ext cx="4203701" cy="825500"/>
          </a:xfrm>
          <a:prstGeom prst="rect">
            <a:avLst/>
          </a:prstGeom>
          <a:solidFill>
            <a:srgbClr val="E0E5E3">
              <a:alpha val="47000"/>
            </a:srgbClr>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232A7D"/>
                </a:solidFill>
                <a:latin typeface="+mj-lt"/>
                <a:ea typeface="+mj-ea"/>
                <a:cs typeface="+mj-cs"/>
                <a:sym typeface="Gill Sans"/>
              </a:defRPr>
            </a:lvl1pPr>
          </a:lstStyle>
          <a:p>
            <a:pPr lvl="0">
              <a:defRPr sz="1800">
                <a:solidFill>
                  <a:srgbClr val="000000"/>
                </a:solidFill>
              </a:defRPr>
            </a:pPr>
            <a:r>
              <a:rPr sz="4800">
                <a:solidFill>
                  <a:srgbClr val="232A7D"/>
                </a:solidFill>
              </a:rPr>
              <a:t>&lt;--Holocene--&gt;</a:t>
            </a:r>
          </a:p>
        </p:txBody>
      </p:sp>
      <p:sp>
        <p:nvSpPr>
          <p:cNvPr id="116" name="Shape 116"/>
          <p:cNvSpPr/>
          <p:nvPr/>
        </p:nvSpPr>
        <p:spPr>
          <a:xfrm>
            <a:off x="18999200" y="3505200"/>
            <a:ext cx="4267200" cy="10287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7" name="Shape 117"/>
          <p:cNvSpPr/>
          <p:nvPr/>
        </p:nvSpPr>
        <p:spPr>
          <a:xfrm>
            <a:off x="13538200" y="11080750"/>
            <a:ext cx="10604500"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118" name="Shape 118"/>
          <p:cNvSpPr/>
          <p:nvPr/>
        </p:nvSpPr>
        <p:spPr>
          <a:xfrm>
            <a:off x="17843500" y="11061700"/>
            <a:ext cx="1625601" cy="9144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9" name="Shape 119"/>
          <p:cNvSpPr/>
          <p:nvPr/>
        </p:nvSpPr>
        <p:spPr>
          <a:xfrm>
            <a:off x="2971800" y="5435600"/>
            <a:ext cx="9499600" cy="3098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122" name="Group 122"/>
          <p:cNvGrpSpPr/>
          <p:nvPr/>
        </p:nvGrpSpPr>
        <p:grpSpPr>
          <a:xfrm>
            <a:off x="88900" y="63500"/>
            <a:ext cx="24193500" cy="1778000"/>
            <a:chOff x="-50800" y="-50800"/>
            <a:chExt cx="24193500" cy="1778000"/>
          </a:xfrm>
        </p:grpSpPr>
        <p:pic>
          <p:nvPicPr>
            <p:cNvPr id="120"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21"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14"/>
                                        </p:tgtEl>
                                        <p:attrNameLst>
                                          <p:attrName>style.visibility</p:attrName>
                                        </p:attrNameLst>
                                      </p:cBhvr>
                                      <p:to>
                                        <p:strVal val="visible"/>
                                      </p:to>
                                    </p:set>
                                    <p:animEffect filter="dissolve" transition="in">
                                      <p:cBhvr>
                                        <p:cTn id="7" dur="1000"/>
                                        <p:tgtEl>
                                          <p:spTgt spid="114"/>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108"/>
                                        </p:tgtEl>
                                        <p:attrNameLst>
                                          <p:attrName>style.visibility</p:attrName>
                                        </p:attrNameLst>
                                      </p:cBhvr>
                                      <p:to>
                                        <p:strVal val="visible"/>
                                      </p:to>
                                    </p:set>
                                    <p:animEffect filter="fade" transition="in">
                                      <p:cBhvr>
                                        <p:cTn id="11" dur="1000"/>
                                        <p:tgtEl>
                                          <p:spTgt spid="108"/>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110"/>
                                        </p:tgtEl>
                                        <p:attrNameLst>
                                          <p:attrName>style.visibility</p:attrName>
                                        </p:attrNameLst>
                                      </p:cBhvr>
                                      <p:to>
                                        <p:strVal val="visible"/>
                                      </p:to>
                                    </p:set>
                                    <p:animEffect filter="dissolve" transition="in">
                                      <p:cBhvr>
                                        <p:cTn id="15" dur="1000"/>
                                        <p:tgtEl>
                                          <p:spTgt spid="110"/>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113"/>
                                        </p:tgtEl>
                                        <p:attrNameLst>
                                          <p:attrName>style.visibility</p:attrName>
                                        </p:attrNameLst>
                                      </p:cBhvr>
                                      <p:to>
                                        <p:strVal val="visible"/>
                                      </p:to>
                                    </p:set>
                                    <p:animEffect filter="dissolve" transition="in">
                                      <p:cBhvr>
                                        <p:cTn id="19" dur="1000"/>
                                        <p:tgtEl>
                                          <p:spTgt spid="113"/>
                                        </p:tgtEl>
                                      </p:cBhvr>
                                    </p:animEffect>
                                  </p:childTnLst>
                                </p:cTn>
                              </p:par>
                            </p:childTnLst>
                          </p:cTn>
                        </p:par>
                        <p:par>
                          <p:cTn id="20" fill="hold">
                            <p:stCondLst>
                              <p:cond delay="4000"/>
                            </p:stCondLst>
                            <p:childTnLst>
                              <p:par>
                                <p:cTn id="21" nodeType="afterEffect" presetClass="entr" presetSubtype="0" presetID="10" grpId="5" fill="hold">
                                  <p:stCondLst>
                                    <p:cond delay="0"/>
                                  </p:stCondLst>
                                  <p:iterate type="el" backwards="0">
                                    <p:tmAbs val="0"/>
                                  </p:iterate>
                                  <p:childTnLst>
                                    <p:set>
                                      <p:cBhvr>
                                        <p:cTn id="22" fill="hold"/>
                                        <p:tgtEl>
                                          <p:spTgt spid="99"/>
                                        </p:tgtEl>
                                        <p:attrNameLst>
                                          <p:attrName>style.visibility</p:attrName>
                                        </p:attrNameLst>
                                      </p:cBhvr>
                                      <p:to>
                                        <p:strVal val="visible"/>
                                      </p:to>
                                    </p:set>
                                    <p:animEffect filter="fade" transition="in">
                                      <p:cBhvr>
                                        <p:cTn id="23" dur="1000"/>
                                        <p:tgtEl>
                                          <p:spTgt spid="99"/>
                                        </p:tgtEl>
                                      </p:cBhvr>
                                    </p:animEffect>
                                  </p:childTnLst>
                                </p:cTn>
                              </p:par>
                            </p:childTnLst>
                          </p:cTn>
                        </p:par>
                        <p:par>
                          <p:cTn id="24" fill="hold">
                            <p:stCondLst>
                              <p:cond delay="5000"/>
                            </p:stCondLst>
                            <p:childTnLst>
                              <p:par>
                                <p:cTn id="25" nodeType="afterEffect" presetClass="entr" presetSubtype="0" presetID="9" grpId="6" fill="hold">
                                  <p:stCondLst>
                                    <p:cond delay="0"/>
                                  </p:stCondLst>
                                  <p:iterate type="el" backwards="0">
                                    <p:tmAbs val="0"/>
                                  </p:iterate>
                                  <p:childTnLst>
                                    <p:set>
                                      <p:cBhvr>
                                        <p:cTn id="26" fill="hold"/>
                                        <p:tgtEl>
                                          <p:spTgt spid="112"/>
                                        </p:tgtEl>
                                        <p:attrNameLst>
                                          <p:attrName>style.visibility</p:attrName>
                                        </p:attrNameLst>
                                      </p:cBhvr>
                                      <p:to>
                                        <p:strVal val="visible"/>
                                      </p:to>
                                    </p:set>
                                    <p:animEffect filter="dissolve" transition="in">
                                      <p:cBhvr>
                                        <p:cTn id="27" dur="1000"/>
                                        <p:tgtEl>
                                          <p:spTgt spid="112"/>
                                        </p:tgtEl>
                                      </p:cBhvr>
                                    </p:animEffect>
                                  </p:childTnLst>
                                </p:cTn>
                              </p:par>
                            </p:childTnLst>
                          </p:cTn>
                        </p:par>
                        <p:par>
                          <p:cTn id="28" fill="hold">
                            <p:stCondLst>
                              <p:cond delay="6000"/>
                            </p:stCondLst>
                            <p:childTnLst>
                              <p:par>
                                <p:cTn id="29" nodeType="afterEffect" presetClass="entr" presetSubtype="0" presetID="9" grpId="7" fill="hold">
                                  <p:stCondLst>
                                    <p:cond delay="0"/>
                                  </p:stCondLst>
                                  <p:iterate type="el" backwards="0">
                                    <p:tmAbs val="0"/>
                                  </p:iterate>
                                  <p:childTnLst>
                                    <p:set>
                                      <p:cBhvr>
                                        <p:cTn id="30" fill="hold"/>
                                        <p:tgtEl>
                                          <p:spTgt spid="115"/>
                                        </p:tgtEl>
                                        <p:attrNameLst>
                                          <p:attrName>style.visibility</p:attrName>
                                        </p:attrNameLst>
                                      </p:cBhvr>
                                      <p:to>
                                        <p:strVal val="visible"/>
                                      </p:to>
                                    </p:set>
                                    <p:animEffect filter="dissolve" transition="in">
                                      <p:cBhvr>
                                        <p:cTn id="31" dur="1000"/>
                                        <p:tgtEl>
                                          <p:spTgt spid="115"/>
                                        </p:tgtEl>
                                      </p:cBhvr>
                                    </p:animEffect>
                                  </p:childTnLst>
                                </p:cTn>
                              </p:par>
                            </p:childTnLst>
                          </p:cTn>
                        </p:par>
                        <p:par>
                          <p:cTn id="32" fill="hold">
                            <p:stCondLst>
                              <p:cond delay="7000"/>
                            </p:stCondLst>
                            <p:childTnLst>
                              <p:par>
                                <p:cTn id="33" nodeType="afterEffect" presetClass="entr" presetSubtype="0" presetID="9" grpId="8" fill="hold">
                                  <p:stCondLst>
                                    <p:cond delay="0"/>
                                  </p:stCondLst>
                                  <p:iterate type="el" backwards="0">
                                    <p:tmAbs val="0"/>
                                  </p:iterate>
                                  <p:childTnLst>
                                    <p:set>
                                      <p:cBhvr>
                                        <p:cTn id="34" fill="hold"/>
                                        <p:tgtEl>
                                          <p:spTgt spid="116"/>
                                        </p:tgtEl>
                                        <p:attrNameLst>
                                          <p:attrName>style.visibility</p:attrName>
                                        </p:attrNameLst>
                                      </p:cBhvr>
                                      <p:to>
                                        <p:strVal val="visible"/>
                                      </p:to>
                                    </p:set>
                                    <p:animEffect filter="dissolve" transition="in">
                                      <p:cBhvr>
                                        <p:cTn id="35" dur="1000"/>
                                        <p:tgtEl>
                                          <p:spTgt spid="116"/>
                                        </p:tgtEl>
                                      </p:cBhvr>
                                    </p:animEffect>
                                  </p:childTnLst>
                                </p:cTn>
                              </p:par>
                            </p:childTnLst>
                          </p:cTn>
                        </p:par>
                        <p:par>
                          <p:cTn id="36" fill="hold">
                            <p:stCondLst>
                              <p:cond delay="8000"/>
                            </p:stCondLst>
                            <p:childTnLst>
                              <p:par>
                                <p:cTn id="37" nodeType="afterEffect" presetClass="entr" presetSubtype="0" presetID="9" grpId="9" fill="hold">
                                  <p:stCondLst>
                                    <p:cond delay="0"/>
                                  </p:stCondLst>
                                  <p:iterate type="el" backwards="0">
                                    <p:tmAbs val="0"/>
                                  </p:iterate>
                                  <p:childTnLst>
                                    <p:set>
                                      <p:cBhvr>
                                        <p:cTn id="38" fill="hold"/>
                                        <p:tgtEl>
                                          <p:spTgt spid="119"/>
                                        </p:tgtEl>
                                        <p:attrNameLst>
                                          <p:attrName>style.visibility</p:attrName>
                                        </p:attrNameLst>
                                      </p:cBhvr>
                                      <p:to>
                                        <p:strVal val="visible"/>
                                      </p:to>
                                    </p:set>
                                    <p:animEffect filter="dissolve" transition="in">
                                      <p:cBhvr>
                                        <p:cTn id="39" dur="1000"/>
                                        <p:tgtEl>
                                          <p:spTgt spid="119"/>
                                        </p:tgtEl>
                                      </p:cBhvr>
                                    </p:animEffect>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0" presetID="9" grpId="10" fill="hold">
                                  <p:stCondLst>
                                    <p:cond delay="0"/>
                                  </p:stCondLst>
                                  <p:iterate type="el" backwards="0">
                                    <p:tmAbs val="0"/>
                                  </p:iterate>
                                  <p:childTnLst>
                                    <p:set>
                                      <p:cBhvr>
                                        <p:cTn id="43" fill="hold"/>
                                        <p:tgtEl>
                                          <p:spTgt spid="100"/>
                                        </p:tgtEl>
                                        <p:attrNameLst>
                                          <p:attrName>style.visibility</p:attrName>
                                        </p:attrNameLst>
                                      </p:cBhvr>
                                      <p:to>
                                        <p:strVal val="visible"/>
                                      </p:to>
                                    </p:set>
                                    <p:animEffect filter="dissolve" transition="in">
                                      <p:cBhvr>
                                        <p:cTn id="44" dur="1000"/>
                                        <p:tgtEl>
                                          <p:spTgt spid="100"/>
                                        </p:tgtEl>
                                      </p:cBhvr>
                                    </p:animEffect>
                                  </p:childTnLst>
                                </p:cTn>
                              </p:par>
                            </p:childTnLst>
                          </p:cTn>
                        </p:par>
                      </p:childTnLst>
                    </p:cTn>
                  </p:par>
                  <p:par>
                    <p:cTn id="45" fill="hold">
                      <p:stCondLst>
                        <p:cond delay="indefinite"/>
                      </p:stCondLst>
                      <p:childTnLst>
                        <p:par>
                          <p:cTn id="46" fill="hold">
                            <p:stCondLst>
                              <p:cond delay="0"/>
                            </p:stCondLst>
                            <p:childTnLst>
                              <p:par>
                                <p:cTn id="47" nodeType="clickEffect" presetClass="exit" presetSubtype="0" presetID="9" grpId="11" fill="hold">
                                  <p:stCondLst>
                                    <p:cond delay="0"/>
                                  </p:stCondLst>
                                  <p:iterate type="el" backwards="0">
                                    <p:tmAbs val="0"/>
                                  </p:iterate>
                                  <p:childTnLst>
                                    <p:animEffect filter="dissolve" transition="out">
                                      <p:cBhvr>
                                        <p:cTn id="48" dur="1000" fill="hold"/>
                                        <p:tgtEl>
                                          <p:spTgt spid="100"/>
                                        </p:tgtEl>
                                      </p:cBhvr>
                                    </p:animEffect>
                                    <p:set>
                                      <p:cBhvr>
                                        <p:cTn id="49" fill="hold">
                                          <p:stCondLst>
                                            <p:cond delay="999"/>
                                          </p:stCondLst>
                                        </p:cTn>
                                        <p:tgtEl>
                                          <p:spTgt spid="100"/>
                                        </p:tgtEl>
                                        <p:attrNameLst>
                                          <p:attrName>style.visibility</p:attrName>
                                        </p:attrNameLst>
                                      </p:cBhvr>
                                      <p:to>
                                        <p:strVal val="hidden"/>
                                      </p:to>
                                    </p:set>
                                  </p:childTnLst>
                                </p:cTn>
                              </p:par>
                            </p:childTnLst>
                          </p:cTn>
                        </p:par>
                        <p:par>
                          <p:cTn id="50" fill="hold">
                            <p:stCondLst>
                              <p:cond delay="1000"/>
                            </p:stCondLst>
                            <p:childTnLst>
                              <p:par>
                                <p:cTn id="51" nodeType="afterEffect" presetClass="entr" presetSubtype="0" presetID="9" grpId="12" fill="hold">
                                  <p:stCondLst>
                                    <p:cond delay="0"/>
                                  </p:stCondLst>
                                  <p:iterate type="el" backwards="0">
                                    <p:tmAbs val="0"/>
                                  </p:iterate>
                                  <p:childTnLst>
                                    <p:set>
                                      <p:cBhvr>
                                        <p:cTn id="52" fill="hold"/>
                                        <p:tgtEl>
                                          <p:spTgt spid="117"/>
                                        </p:tgtEl>
                                        <p:attrNameLst>
                                          <p:attrName>style.visibility</p:attrName>
                                        </p:attrNameLst>
                                      </p:cBhvr>
                                      <p:to>
                                        <p:strVal val="visible"/>
                                      </p:to>
                                    </p:set>
                                    <p:animEffect filter="dissolve" transition="in">
                                      <p:cBhvr>
                                        <p:cTn id="53" dur="1000"/>
                                        <p:tgtEl>
                                          <p:spTgt spid="117"/>
                                        </p:tgtEl>
                                      </p:cBhvr>
                                    </p:animEffect>
                                  </p:childTnLst>
                                </p:cTn>
                              </p:par>
                            </p:childTnLst>
                          </p:cTn>
                        </p:par>
                      </p:childTnLst>
                    </p:cTn>
                  </p:par>
                  <p:par>
                    <p:cTn id="54" fill="hold">
                      <p:stCondLst>
                        <p:cond delay="indefinite"/>
                      </p:stCondLst>
                      <p:childTnLst>
                        <p:par>
                          <p:cTn id="55" fill="hold">
                            <p:stCondLst>
                              <p:cond delay="0"/>
                            </p:stCondLst>
                            <p:childTnLst>
                              <p:par>
                                <p:cTn id="56" nodeType="clickEffect" presetClass="entr" presetSubtype="0" presetID="9" grpId="13" fill="hold">
                                  <p:stCondLst>
                                    <p:cond delay="0"/>
                                  </p:stCondLst>
                                  <p:iterate type="el" backwards="0">
                                    <p:tmAbs val="0"/>
                                  </p:iterate>
                                  <p:childTnLst>
                                    <p:set>
                                      <p:cBhvr>
                                        <p:cTn id="57" fill="hold"/>
                                        <p:tgtEl>
                                          <p:spTgt spid="118"/>
                                        </p:tgtEl>
                                        <p:attrNameLst>
                                          <p:attrName>style.visibility</p:attrName>
                                        </p:attrNameLst>
                                      </p:cBhvr>
                                      <p:to>
                                        <p:strVal val="visible"/>
                                      </p:to>
                                    </p:set>
                                    <p:animEffect filter="dissolve" transition="in">
                                      <p:cBhvr>
                                        <p:cTn id="58" dur="1000"/>
                                        <p:tgtEl>
                                          <p:spTgt spid="118"/>
                                        </p:tgtEl>
                                      </p:cBhvr>
                                    </p:animEffect>
                                  </p:childTnLst>
                                </p:cTn>
                              </p:par>
                            </p:childTnLst>
                          </p:cTn>
                        </p:par>
                      </p:childTnLst>
                    </p:cTn>
                  </p:par>
                  <p:par>
                    <p:cTn id="59" fill="hold">
                      <p:stCondLst>
                        <p:cond delay="indefinite"/>
                      </p:stCondLst>
                      <p:childTnLst>
                        <p:par>
                          <p:cTn id="60" fill="hold">
                            <p:stCondLst>
                              <p:cond delay="0"/>
                            </p:stCondLst>
                            <p:childTnLst>
                              <p:par>
                                <p:cTn id="61" nodeType="clickEffect" presetClass="entr" presetSubtype="0" presetID="9" grpId="14" fill="hold">
                                  <p:stCondLst>
                                    <p:cond delay="0"/>
                                  </p:stCondLst>
                                  <p:iterate type="el" backwards="0">
                                    <p:tmAbs val="0"/>
                                  </p:iterate>
                                  <p:childTnLst>
                                    <p:set>
                                      <p:cBhvr>
                                        <p:cTn id="62" fill="hold"/>
                                        <p:tgtEl>
                                          <p:spTgt spid="111"/>
                                        </p:tgtEl>
                                        <p:attrNameLst>
                                          <p:attrName>style.visibility</p:attrName>
                                        </p:attrNameLst>
                                      </p:cBhvr>
                                      <p:to>
                                        <p:strVal val="visible"/>
                                      </p:to>
                                    </p:set>
                                    <p:animEffect filter="dissolve" transition="in">
                                      <p:cBhvr>
                                        <p:cTn id="63"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 grpId="11"/>
      <p:bldP build="whole" bldLvl="1" animBg="1" rev="0" advAuto="0" spid="111" grpId="14"/>
      <p:bldP build="whole" bldLvl="1" animBg="1" rev="0" advAuto="0" spid="115" grpId="7"/>
      <p:bldP build="whole" bldLvl="1" animBg="1" rev="0" advAuto="0" spid="110" grpId="3"/>
      <p:bldP build="whole" bldLvl="1" animBg="1" rev="0" advAuto="0" spid="112" grpId="6"/>
      <p:bldP build="whole" bldLvl="1" animBg="1" rev="0" advAuto="0" spid="119" grpId="9"/>
      <p:bldP build="whole" bldLvl="1" animBg="1" rev="0" advAuto="0" spid="114" grpId="1"/>
      <p:bldP build="whole" bldLvl="1" animBg="1" rev="0" advAuto="0" spid="118" grpId="13"/>
      <p:bldP build="whole" bldLvl="1" animBg="1" rev="0" advAuto="0" spid="99" grpId="5"/>
      <p:bldP build="whole" bldLvl="1" animBg="1" rev="0" advAuto="0" spid="113" grpId="4"/>
      <p:bldP build="whole" bldLvl="1" animBg="1" rev="0" advAuto="0" spid="117" grpId="12"/>
      <p:bldP build="whole" bldLvl="1" animBg="1" rev="0" advAuto="0" spid="108" grpId="2"/>
      <p:bldP build="whole" bldLvl="1" animBg="1" rev="0" advAuto="0" spid="100" grpId="10"/>
      <p:bldP build="whole" bldLvl="1" animBg="1" rev="0" advAuto="0" spid="116" grpId="8"/>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24" name="Shape 124"/>
          <p:cNvSpPr/>
          <p:nvPr/>
        </p:nvSpPr>
        <p:spPr>
          <a:xfrm>
            <a:off x="13197650" y="2235200"/>
            <a:ext cx="11010901" cy="863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solidFill>
                  <a:srgbClr val="1A5078"/>
                </a:solidFill>
                <a:latin typeface="Trebuchet MS"/>
                <a:ea typeface="Trebuchet MS"/>
                <a:cs typeface="Trebuchet MS"/>
                <a:sym typeface="Trebuchet MS"/>
              </a:rPr>
              <a:t>We are moving out of the Holocene and the “safe operating space for humanity” (Rockstroem et al., 2009):</a:t>
            </a:r>
            <a:endParaRPr sz="48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Climate Change </a:t>
            </a:r>
            <a:r>
              <a:rPr sz="3600">
                <a:solidFill>
                  <a:srgbClr val="791F11"/>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Ocean acidification </a:t>
            </a:r>
            <a:r>
              <a:rPr sz="3600">
                <a:solidFill>
                  <a:srgbClr val="792A17"/>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Stratospheric ozone depletion </a:t>
            </a:r>
            <a:r>
              <a:rPr sz="3600">
                <a:solidFill>
                  <a:srgbClr val="79361E"/>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Nitrogen </a:t>
            </a:r>
            <a:r>
              <a:rPr sz="3600">
                <a:solidFill>
                  <a:srgbClr val="793724"/>
                </a:solidFill>
                <a:latin typeface="Trebuchet MS"/>
                <a:ea typeface="Trebuchet MS"/>
                <a:cs typeface="Trebuchet MS"/>
                <a:sym typeface="Trebuchet MS"/>
              </a:rPr>
              <a:t>(******)</a:t>
            </a:r>
            <a:r>
              <a:rPr sz="3600">
                <a:solidFill>
                  <a:srgbClr val="1A5078"/>
                </a:solidFill>
                <a:latin typeface="Trebuchet MS"/>
                <a:ea typeface="Trebuchet MS"/>
                <a:cs typeface="Trebuchet MS"/>
                <a:sym typeface="Trebuchet MS"/>
              </a:rPr>
              <a:t> and Phosphorous cycles </a:t>
            </a:r>
            <a:r>
              <a:rPr sz="3600">
                <a:solidFill>
                  <a:srgbClr val="79331F"/>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Global freshwater </a:t>
            </a:r>
            <a:r>
              <a:rPr sz="3600">
                <a:solidFill>
                  <a:srgbClr val="792F1C"/>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Change in land use </a:t>
            </a:r>
            <a:r>
              <a:rPr sz="3600">
                <a:solidFill>
                  <a:srgbClr val="793121"/>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Biodiversity loss </a:t>
            </a:r>
            <a:r>
              <a:rPr sz="3600">
                <a:solidFill>
                  <a:srgbClr val="793221"/>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Atmospheric aerosols </a:t>
            </a:r>
            <a:r>
              <a:rPr sz="3600">
                <a:solidFill>
                  <a:srgbClr val="793120"/>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Chemical pollution </a:t>
            </a:r>
            <a:r>
              <a:rPr sz="3600">
                <a:solidFill>
                  <a:srgbClr val="793823"/>
                </a:solidFill>
                <a:latin typeface="Trebuchet MS"/>
                <a:ea typeface="Trebuchet MS"/>
                <a:cs typeface="Trebuchet MS"/>
                <a:sym typeface="Trebuchet MS"/>
              </a:rPr>
              <a:t>(?)</a:t>
            </a:r>
          </a:p>
        </p:txBody>
      </p:sp>
      <p:pic>
        <p:nvPicPr>
          <p:cNvPr id="125" name="droppedImage.pdf"/>
          <p:cNvPicPr/>
          <p:nvPr/>
        </p:nvPicPr>
        <p:blipFill>
          <a:blip r:embed="rId2">
            <a:extLst/>
          </a:blip>
          <a:stretch>
            <a:fillRect/>
          </a:stretch>
        </p:blipFill>
        <p:spPr>
          <a:xfrm>
            <a:off x="177666" y="2111516"/>
            <a:ext cx="12852401" cy="11634281"/>
          </a:xfrm>
          <a:prstGeom prst="rect">
            <a:avLst/>
          </a:prstGeom>
          <a:ln w="12700">
            <a:miter lim="400000"/>
          </a:ln>
        </p:spPr>
      </p:pic>
      <p:sp>
        <p:nvSpPr>
          <p:cNvPr id="126" name="Shape 126"/>
          <p:cNvSpPr/>
          <p:nvPr/>
        </p:nvSpPr>
        <p:spPr>
          <a:xfrm>
            <a:off x="13246100" y="11214100"/>
            <a:ext cx="10909300" cy="21336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4800">
                <a:solidFill>
                  <a:srgbClr val="F7F7FF"/>
                </a:solidFill>
                <a:latin typeface="Trebuchet MS"/>
                <a:ea typeface="Trebuchet MS"/>
                <a:cs typeface="Trebuchet MS"/>
                <a:sym typeface="Trebuchet MS"/>
              </a:rPr>
              <a:t>Climate change and sea level rise are symptoms, not the cause, </a:t>
            </a:r>
            <a:endParaRPr sz="4800">
              <a:solidFill>
                <a:srgbClr val="F7F7FF"/>
              </a:solidFill>
              <a:latin typeface="Trebuchet MS"/>
              <a:ea typeface="Trebuchet MS"/>
              <a:cs typeface="Trebuchet MS"/>
              <a:sym typeface="Trebuchet MS"/>
            </a:endParaRPr>
          </a:p>
          <a:p>
            <a:pPr lvl="0" defTabSz="825500">
              <a:defRPr sz="1800"/>
            </a:pPr>
            <a:r>
              <a:rPr sz="4800">
                <a:solidFill>
                  <a:srgbClr val="F7F7FF"/>
                </a:solidFill>
                <a:latin typeface="Trebuchet MS"/>
                <a:ea typeface="Trebuchet MS"/>
                <a:cs typeface="Trebuchet MS"/>
                <a:sym typeface="Trebuchet MS"/>
              </a:rPr>
              <a:t>the “sickness.”</a:t>
            </a:r>
          </a:p>
        </p:txBody>
      </p:sp>
      <p:grpSp>
        <p:nvGrpSpPr>
          <p:cNvPr id="129" name="Group 129"/>
          <p:cNvGrpSpPr/>
          <p:nvPr/>
        </p:nvGrpSpPr>
        <p:grpSpPr>
          <a:xfrm>
            <a:off x="88900" y="63500"/>
            <a:ext cx="24193500" cy="1778000"/>
            <a:chOff x="-50800" y="-50800"/>
            <a:chExt cx="24193500" cy="1778000"/>
          </a:xfrm>
        </p:grpSpPr>
        <p:pic>
          <p:nvPicPr>
            <p:cNvPr id="127"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28"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25"/>
                                        </p:tgtEl>
                                        <p:attrNameLst>
                                          <p:attrName>style.visibility</p:attrName>
                                        </p:attrNameLst>
                                      </p:cBhvr>
                                      <p:to>
                                        <p:strVal val="visible"/>
                                      </p:to>
                                    </p:set>
                                    <p:animEffect filter="fade" transition="in">
                                      <p:cBhvr>
                                        <p:cTn id="7" dur="1000"/>
                                        <p:tgtEl>
                                          <p:spTgt spid="125"/>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24"/>
                                        </p:tgtEl>
                                        <p:attrNameLst>
                                          <p:attrName>style.visibility</p:attrName>
                                        </p:attrNameLst>
                                      </p:cBhvr>
                                      <p:to>
                                        <p:strVal val="visible"/>
                                      </p:to>
                                    </p:set>
                                    <p:animEffect filter="dissolve" transition="in">
                                      <p:cBhvr>
                                        <p:cTn id="11" dur="10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126"/>
                                        </p:tgtEl>
                                        <p:attrNameLst>
                                          <p:attrName>style.visibility</p:attrName>
                                        </p:attrNameLst>
                                      </p:cBhvr>
                                      <p:to>
                                        <p:strVal val="visible"/>
                                      </p:to>
                                    </p:set>
                                    <p:animEffect filter="dissolve" transition="in">
                                      <p:cBhvr>
                                        <p:cTn id="16"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 grpId="2"/>
      <p:bldP build="whole" bldLvl="1" animBg="1" rev="0" advAuto="0" spid="126" grpId="3"/>
      <p:bldP build="whole" bldLvl="1" animBg="1" rev="0" advAuto="0" spid="125"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31" name="HumanitysJourney_Mono.jpg"/>
          <p:cNvPicPr/>
          <p:nvPr/>
        </p:nvPicPr>
        <p:blipFill>
          <a:blip r:embed="rId2">
            <a:extLst/>
          </a:blip>
          <a:stretch>
            <a:fillRect/>
          </a:stretch>
        </p:blipFill>
        <p:spPr>
          <a:xfrm>
            <a:off x="3374" y="0"/>
            <a:ext cx="17757735" cy="13716000"/>
          </a:xfrm>
          <a:prstGeom prst="rect">
            <a:avLst/>
          </a:prstGeom>
          <a:ln w="12700">
            <a:miter lim="400000"/>
          </a:ln>
        </p:spPr>
      </p:pic>
      <p:pic>
        <p:nvPicPr>
          <p:cNvPr id="132" name="HumanitysJourney_Mono2.jpg"/>
          <p:cNvPicPr/>
          <p:nvPr/>
        </p:nvPicPr>
        <p:blipFill>
          <a:blip r:embed="rId3">
            <a:extLst/>
          </a:blip>
          <a:stretch>
            <a:fillRect/>
          </a:stretch>
        </p:blipFill>
        <p:spPr>
          <a:xfrm>
            <a:off x="0" y="5833"/>
            <a:ext cx="17754600" cy="13704334"/>
          </a:xfrm>
          <a:prstGeom prst="rect">
            <a:avLst/>
          </a:prstGeom>
          <a:ln>
            <a:round/>
          </a:ln>
        </p:spPr>
      </p:pic>
      <p:sp>
        <p:nvSpPr>
          <p:cNvPr id="133" name="Shape 133"/>
          <p:cNvSpPr/>
          <p:nvPr/>
        </p:nvSpPr>
        <p:spPr>
          <a:xfrm>
            <a:off x="18134707" y="4363839"/>
            <a:ext cx="5842893" cy="2519561"/>
          </a:xfrm>
          <a:prstGeom prst="wedgeEllipseCallout">
            <a:avLst>
              <a:gd name="adj1" fmla="val -230611"/>
              <a:gd name="adj2" fmla="val 296062"/>
            </a:avLst>
          </a:prstGeom>
          <a:solidFill>
            <a:srgbClr val="92868B"/>
          </a:solidFill>
          <a:ln>
            <a:solidFill/>
            <a:round/>
          </a:ln>
          <a:extLst>
            <a:ext uri="{C572A759-6A51-4108-AA02-DFA0A04FC94B}">
              <ma14:wrappingTextBoxFlag xmlns:ma14="http://schemas.microsoft.com/office/mac/drawingml/2011/main" val="1"/>
            </a:ext>
          </a:extLst>
        </p:spPr>
        <p:txBody>
          <a:bodyPr lIns="0" tIns="0" rIns="0" bIns="0" anchor="ctr"/>
          <a:lstStyle/>
          <a:p>
            <a:pPr lvl="0" marL="59266" marR="59266" algn="ctr" defTabSz="655174">
              <a:defRPr sz="1800"/>
            </a:pPr>
            <a:r>
              <a:rPr sz="4800">
                <a:solidFill>
                  <a:srgbClr val="FFFFFF"/>
                </a:solidFill>
                <a:uFill>
                  <a:solidFill>
                    <a:srgbClr val="FFFFFF"/>
                  </a:solidFill>
                </a:uFill>
                <a:latin typeface="+mn-lt"/>
                <a:ea typeface="+mn-ea"/>
                <a:cs typeface="+mn-cs"/>
                <a:sym typeface="American Typewriter"/>
              </a:rPr>
              <a:t>Holocene:</a:t>
            </a:r>
            <a:endParaRPr sz="4800">
              <a:solidFill>
                <a:srgbClr val="FFFFFF"/>
              </a:solidFill>
              <a:uFill>
                <a:solidFill>
                  <a:srgbClr val="FFFFFF"/>
                </a:solidFill>
              </a:uFill>
              <a:latin typeface="+mn-lt"/>
              <a:ea typeface="+mn-ea"/>
              <a:cs typeface="+mn-cs"/>
              <a:sym typeface="American Typewriter"/>
            </a:endParaRPr>
          </a:p>
          <a:p>
            <a:pPr lvl="0" marL="59266" marR="59266" algn="ctr" defTabSz="655174">
              <a:defRPr sz="1800"/>
            </a:pPr>
            <a:r>
              <a:rPr sz="4800">
                <a:solidFill>
                  <a:srgbClr val="FFFFFF"/>
                </a:solidFill>
                <a:uFill>
                  <a:solidFill>
                    <a:srgbClr val="FFFFFF"/>
                  </a:solidFill>
                </a:uFill>
                <a:latin typeface="+mn-lt"/>
                <a:ea typeface="+mn-ea"/>
                <a:cs typeface="+mn-cs"/>
                <a:sym typeface="American Typewriter"/>
              </a:rPr>
              <a:t>Stability</a:t>
            </a:r>
          </a:p>
        </p:txBody>
      </p:sp>
      <p:sp>
        <p:nvSpPr>
          <p:cNvPr id="134" name="Shape 134"/>
          <p:cNvSpPr/>
          <p:nvPr/>
        </p:nvSpPr>
        <p:spPr>
          <a:xfrm>
            <a:off x="17957800" y="6872089"/>
            <a:ext cx="6426200" cy="3237111"/>
          </a:xfrm>
          <a:prstGeom prst="wedgeEllipseCallout">
            <a:avLst>
              <a:gd name="adj1" fmla="val -108103"/>
              <a:gd name="adj2" fmla="val 137096"/>
            </a:avLst>
          </a:prstGeom>
          <a:solidFill>
            <a:srgbClr val="EFDCE7"/>
          </a:solidFill>
          <a:ln>
            <a:solidFill/>
            <a:round/>
          </a:ln>
          <a:extLst>
            <a:ext uri="{C572A759-6A51-4108-AA02-DFA0A04FC94B}">
              <ma14:wrappingTextBoxFlag xmlns:ma14="http://schemas.microsoft.com/office/mac/drawingml/2011/main" val="1"/>
            </a:ext>
          </a:extLst>
        </p:spPr>
        <p:txBody>
          <a:bodyPr lIns="0" tIns="0" rIns="0" bIns="0" anchor="ctr"/>
          <a:lstStyle/>
          <a:p>
            <a:pPr lvl="0" marL="59266" marR="59266" algn="ctr" defTabSz="655174">
              <a:defRPr sz="1800"/>
            </a:pPr>
            <a:r>
              <a:rPr sz="4800">
                <a:solidFill>
                  <a:srgbClr val="A47F56"/>
                </a:solidFill>
                <a:uFill>
                  <a:solidFill>
                    <a:srgbClr val="A47F56"/>
                  </a:solidFill>
                </a:uFill>
                <a:latin typeface="+mn-lt"/>
                <a:ea typeface="+mn-ea"/>
                <a:cs typeface="+mn-cs"/>
                <a:sym typeface="American Typewriter"/>
              </a:rPr>
              <a:t>20th and 21st Century:</a:t>
            </a:r>
            <a:endParaRPr sz="4800">
              <a:solidFill>
                <a:srgbClr val="A47F56"/>
              </a:solidFill>
              <a:uFill>
                <a:solidFill>
                  <a:srgbClr val="A47F56"/>
                </a:solidFill>
              </a:uFill>
              <a:latin typeface="+mn-lt"/>
              <a:ea typeface="+mn-ea"/>
              <a:cs typeface="+mn-cs"/>
              <a:sym typeface="American Typewriter"/>
            </a:endParaRPr>
          </a:p>
          <a:p>
            <a:pPr lvl="0" marL="59266" marR="59266" algn="ctr" defTabSz="655174">
              <a:defRPr sz="1800"/>
            </a:pPr>
            <a:r>
              <a:rPr sz="4800">
                <a:solidFill>
                  <a:srgbClr val="A47F56"/>
                </a:solidFill>
                <a:uFill>
                  <a:solidFill>
                    <a:srgbClr val="A47F56"/>
                  </a:solidFill>
                </a:uFill>
                <a:latin typeface="+mn-lt"/>
                <a:ea typeface="+mn-ea"/>
                <a:cs typeface="+mn-cs"/>
                <a:sym typeface="American Typewriter"/>
              </a:rPr>
              <a:t>Change, imbalance</a:t>
            </a:r>
          </a:p>
        </p:txBody>
      </p:sp>
      <p:sp>
        <p:nvSpPr>
          <p:cNvPr id="135" name="Shape 135"/>
          <p:cNvSpPr/>
          <p:nvPr/>
        </p:nvSpPr>
        <p:spPr>
          <a:xfrm>
            <a:off x="19456400" y="10287694"/>
            <a:ext cx="4927600" cy="2488506"/>
          </a:xfrm>
          <a:prstGeom prst="wedgeEllipseCallout">
            <a:avLst>
              <a:gd name="adj1" fmla="val -93814"/>
              <a:gd name="adj2" fmla="val 66331"/>
            </a:avLst>
          </a:prstGeom>
          <a:solidFill>
            <a:srgbClr val="5D7992"/>
          </a:solidFill>
          <a:ln>
            <a:solidFill/>
            <a:round/>
          </a:ln>
          <a:extLst>
            <a:ext uri="{C572A759-6A51-4108-AA02-DFA0A04FC94B}">
              <ma14:wrappingTextBoxFlag xmlns:ma14="http://schemas.microsoft.com/office/mac/drawingml/2011/main" val="1"/>
            </a:ext>
          </a:extLst>
        </p:spPr>
        <p:txBody>
          <a:bodyPr lIns="0" tIns="0" rIns="0" bIns="0" anchor="ctr"/>
          <a:lstStyle/>
          <a:p>
            <a:pPr lvl="0" marL="59266" marR="59266" algn="ctr" defTabSz="655174">
              <a:defRPr sz="1800"/>
            </a:pPr>
            <a:r>
              <a:rPr sz="4800">
                <a:solidFill>
                  <a:srgbClr val="FFFFFF"/>
                </a:solidFill>
                <a:uFill>
                  <a:solidFill>
                    <a:srgbClr val="FFFFFF"/>
                  </a:solidFill>
                </a:uFill>
                <a:latin typeface="+mn-lt"/>
                <a:ea typeface="+mn-ea"/>
                <a:cs typeface="+mn-cs"/>
                <a:sym typeface="American Typewriter"/>
              </a:rPr>
              <a:t>Future:</a:t>
            </a:r>
            <a:endParaRPr sz="4800">
              <a:solidFill>
                <a:srgbClr val="FFFFFF"/>
              </a:solidFill>
              <a:uFill>
                <a:solidFill>
                  <a:srgbClr val="FFFFFF"/>
                </a:solidFill>
              </a:uFill>
              <a:latin typeface="+mn-lt"/>
              <a:ea typeface="+mn-ea"/>
              <a:cs typeface="+mn-cs"/>
              <a:sym typeface="American Typewriter"/>
            </a:endParaRPr>
          </a:p>
          <a:p>
            <a:pPr lvl="0" marL="59266" marR="59266" algn="ctr" defTabSz="655174">
              <a:defRPr sz="1800"/>
            </a:pPr>
            <a:r>
              <a:rPr sz="4800">
                <a:solidFill>
                  <a:srgbClr val="FFFFFF"/>
                </a:solidFill>
                <a:uFill>
                  <a:solidFill>
                    <a:srgbClr val="FFFFFF"/>
                  </a:solidFill>
                </a:uFill>
                <a:latin typeface="+mn-lt"/>
                <a:ea typeface="+mn-ea"/>
                <a:cs typeface="+mn-cs"/>
                <a:sym typeface="American Typewriter"/>
              </a:rPr>
              <a:t>Uncertainty</a:t>
            </a:r>
          </a:p>
        </p:txBody>
      </p:sp>
      <p:grpSp>
        <p:nvGrpSpPr>
          <p:cNvPr id="139" name="Group 139"/>
          <p:cNvGrpSpPr/>
          <p:nvPr/>
        </p:nvGrpSpPr>
        <p:grpSpPr>
          <a:xfrm>
            <a:off x="12293600" y="0"/>
            <a:ext cx="2958947" cy="13734291"/>
            <a:chOff x="0" y="0"/>
            <a:chExt cx="2958946" cy="13734290"/>
          </a:xfrm>
        </p:grpSpPr>
        <p:sp>
          <p:nvSpPr>
            <p:cNvPr id="136" name="Shape 136"/>
            <p:cNvSpPr/>
            <p:nvPr/>
          </p:nvSpPr>
          <p:spPr>
            <a:xfrm>
              <a:off x="0" y="0"/>
              <a:ext cx="2286000" cy="12110443"/>
            </a:xfrm>
            <a:prstGeom prst="rect">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7" name="Shape 137"/>
            <p:cNvSpPr/>
            <p:nvPr/>
          </p:nvSpPr>
          <p:spPr>
            <a:xfrm>
              <a:off x="695081" y="12018532"/>
              <a:ext cx="2263866" cy="524754"/>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8" name="Shape 138"/>
            <p:cNvSpPr/>
            <p:nvPr/>
          </p:nvSpPr>
          <p:spPr>
            <a:xfrm>
              <a:off x="11067" y="12513832"/>
              <a:ext cx="2263866" cy="1220459"/>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143" name="Group 143"/>
          <p:cNvGrpSpPr/>
          <p:nvPr/>
        </p:nvGrpSpPr>
        <p:grpSpPr>
          <a:xfrm>
            <a:off x="14554200" y="0"/>
            <a:ext cx="3246815" cy="13734291"/>
            <a:chOff x="0" y="0"/>
            <a:chExt cx="3246814" cy="13734290"/>
          </a:xfrm>
        </p:grpSpPr>
        <p:sp>
          <p:nvSpPr>
            <p:cNvPr id="140" name="Shape 140"/>
            <p:cNvSpPr/>
            <p:nvPr/>
          </p:nvSpPr>
          <p:spPr>
            <a:xfrm>
              <a:off x="0" y="0"/>
              <a:ext cx="3225800" cy="12110443"/>
            </a:xfrm>
            <a:prstGeom prst="rect">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1" name="Shape 141"/>
            <p:cNvSpPr/>
            <p:nvPr/>
          </p:nvSpPr>
          <p:spPr>
            <a:xfrm>
              <a:off x="695081" y="12018532"/>
              <a:ext cx="2551734" cy="524754"/>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2" name="Shape 142"/>
            <p:cNvSpPr/>
            <p:nvPr/>
          </p:nvSpPr>
          <p:spPr>
            <a:xfrm>
              <a:off x="11067" y="12513832"/>
              <a:ext cx="3203666" cy="1220459"/>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31"/>
                                        </p:tgtEl>
                                        <p:attrNameLst>
                                          <p:attrName>style.visibility</p:attrName>
                                        </p:attrNameLst>
                                      </p:cBhvr>
                                      <p:to>
                                        <p:strVal val="visible"/>
                                      </p:to>
                                    </p:set>
                                    <p:animEffect filter="fade" transition="in">
                                      <p:cBhvr>
                                        <p:cTn id="7" dur="10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2" presetID="17" grpId="2" fill="hold">
                                  <p:stCondLst>
                                    <p:cond delay="0"/>
                                  </p:stCondLst>
                                  <p:iterate type="el" backwards="0">
                                    <p:tmAbs val="0"/>
                                  </p:iterate>
                                  <p:childTnLst>
                                    <p:anim calcmode="lin" valueType="num">
                                      <p:cBhvr>
                                        <p:cTn id="11" dur="1000" fill="hold"/>
                                        <p:tgtEl>
                                          <p:spTgt spid="139"/>
                                        </p:tgtEl>
                                        <p:attrNameLst>
                                          <p:attrName>ppt_x</p:attrName>
                                        </p:attrNameLst>
                                      </p:cBhvr>
                                      <p:tavLst>
                                        <p:tav tm="0">
                                          <p:val>
                                            <p:strVal val="ppt_x"/>
                                          </p:val>
                                        </p:tav>
                                        <p:tav tm="100000">
                                          <p:val>
                                            <p:strVal val="ppt_x+ppt_w/2"/>
                                          </p:val>
                                        </p:tav>
                                      </p:tavLst>
                                    </p:anim>
                                    <p:anim calcmode="lin" valueType="num">
                                      <p:cBhvr>
                                        <p:cTn id="12" dur="1000" fill="hold"/>
                                        <p:tgtEl>
                                          <p:spTgt spid="139"/>
                                        </p:tgtEl>
                                        <p:attrNameLst>
                                          <p:attrName>ppt_y</p:attrName>
                                        </p:attrNameLst>
                                      </p:cBhvr>
                                      <p:tavLst>
                                        <p:tav tm="0">
                                          <p:val>
                                            <p:strVal val="ppt_y"/>
                                          </p:val>
                                        </p:tav>
                                        <p:tav tm="100000">
                                          <p:val>
                                            <p:strVal val="ppt_y"/>
                                          </p:val>
                                        </p:tav>
                                      </p:tavLst>
                                    </p:anim>
                                    <p:anim calcmode="lin" valueType="num">
                                      <p:cBhvr>
                                        <p:cTn id="13" dur="1000" fill="hold"/>
                                        <p:tgtEl>
                                          <p:spTgt spid="139"/>
                                        </p:tgtEl>
                                        <p:attrNameLst>
                                          <p:attrName>ppt_w</p:attrName>
                                        </p:attrNameLst>
                                      </p:cBhvr>
                                      <p:tavLst>
                                        <p:tav tm="0">
                                          <p:val>
                                            <p:strVal val="ppt_w"/>
                                          </p:val>
                                        </p:tav>
                                        <p:tav tm="100000">
                                          <p:val>
                                            <p:fltVal val="0"/>
                                          </p:val>
                                        </p:tav>
                                      </p:tavLst>
                                    </p:anim>
                                    <p:anim calcmode="lin" valueType="num">
                                      <p:cBhvr>
                                        <p:cTn id="14" dur="1000" fill="hold"/>
                                        <p:tgtEl>
                                          <p:spTgt spid="139"/>
                                        </p:tgtEl>
                                        <p:attrNameLst>
                                          <p:attrName>ppt_h</p:attrName>
                                        </p:attrNameLst>
                                      </p:cBhvr>
                                      <p:tavLst>
                                        <p:tav tm="0">
                                          <p:val>
                                            <p:strVal val="ppt_h"/>
                                          </p:val>
                                        </p:tav>
                                        <p:tav tm="100000">
                                          <p:val>
                                            <p:strVal val="ppt_h"/>
                                          </p:val>
                                        </p:tav>
                                      </p:tavLst>
                                    </p:anim>
                                    <p:set>
                                      <p:cBhvr>
                                        <p:cTn id="15" fill="hold">
                                          <p:stCondLst>
                                            <p:cond delay="999"/>
                                          </p:stCondLst>
                                        </p:cTn>
                                        <p:tgtEl>
                                          <p:spTgt spid="13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nodeType="clickEffect" presetClass="exit" presetSubtype="2" presetID="17" grpId="3" fill="hold">
                                  <p:stCondLst>
                                    <p:cond delay="0"/>
                                  </p:stCondLst>
                                  <p:iterate type="el" backwards="0">
                                    <p:tmAbs val="0"/>
                                  </p:iterate>
                                  <p:childTnLst>
                                    <p:anim calcmode="lin" valueType="num">
                                      <p:cBhvr>
                                        <p:cTn id="19" dur="1000" fill="hold"/>
                                        <p:tgtEl>
                                          <p:spTgt spid="143"/>
                                        </p:tgtEl>
                                        <p:attrNameLst>
                                          <p:attrName>ppt_x</p:attrName>
                                        </p:attrNameLst>
                                      </p:cBhvr>
                                      <p:tavLst>
                                        <p:tav tm="0">
                                          <p:val>
                                            <p:strVal val="ppt_x"/>
                                          </p:val>
                                        </p:tav>
                                        <p:tav tm="100000">
                                          <p:val>
                                            <p:strVal val="ppt_x+ppt_w/2"/>
                                          </p:val>
                                        </p:tav>
                                      </p:tavLst>
                                    </p:anim>
                                    <p:anim calcmode="lin" valueType="num">
                                      <p:cBhvr>
                                        <p:cTn id="20" dur="1000" fill="hold"/>
                                        <p:tgtEl>
                                          <p:spTgt spid="143"/>
                                        </p:tgtEl>
                                        <p:attrNameLst>
                                          <p:attrName>ppt_y</p:attrName>
                                        </p:attrNameLst>
                                      </p:cBhvr>
                                      <p:tavLst>
                                        <p:tav tm="0">
                                          <p:val>
                                            <p:strVal val="ppt_y"/>
                                          </p:val>
                                        </p:tav>
                                        <p:tav tm="100000">
                                          <p:val>
                                            <p:strVal val="ppt_y"/>
                                          </p:val>
                                        </p:tav>
                                      </p:tavLst>
                                    </p:anim>
                                    <p:anim calcmode="lin" valueType="num">
                                      <p:cBhvr>
                                        <p:cTn id="21" dur="1000" fill="hold"/>
                                        <p:tgtEl>
                                          <p:spTgt spid="143"/>
                                        </p:tgtEl>
                                        <p:attrNameLst>
                                          <p:attrName>ppt_w</p:attrName>
                                        </p:attrNameLst>
                                      </p:cBhvr>
                                      <p:tavLst>
                                        <p:tav tm="0">
                                          <p:val>
                                            <p:strVal val="ppt_w"/>
                                          </p:val>
                                        </p:tav>
                                        <p:tav tm="100000">
                                          <p:val>
                                            <p:fltVal val="0"/>
                                          </p:val>
                                        </p:tav>
                                      </p:tavLst>
                                    </p:anim>
                                    <p:anim calcmode="lin" valueType="num">
                                      <p:cBhvr>
                                        <p:cTn id="22" dur="1000" fill="hold"/>
                                        <p:tgtEl>
                                          <p:spTgt spid="143"/>
                                        </p:tgtEl>
                                        <p:attrNameLst>
                                          <p:attrName>ppt_h</p:attrName>
                                        </p:attrNameLst>
                                      </p:cBhvr>
                                      <p:tavLst>
                                        <p:tav tm="0">
                                          <p:val>
                                            <p:strVal val="ppt_h"/>
                                          </p:val>
                                        </p:tav>
                                        <p:tav tm="100000">
                                          <p:val>
                                            <p:strVal val="ppt_h"/>
                                          </p:val>
                                        </p:tav>
                                      </p:tavLst>
                                    </p:anim>
                                    <p:set>
                                      <p:cBhvr>
                                        <p:cTn id="23" fill="hold">
                                          <p:stCondLst>
                                            <p:cond delay="999"/>
                                          </p:stCondLst>
                                        </p:cTn>
                                        <p:tgtEl>
                                          <p:spTgt spid="14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0" presetID="10" grpId="4" fill="hold">
                                  <p:stCondLst>
                                    <p:cond delay="0"/>
                                  </p:stCondLst>
                                  <p:iterate type="el" backwards="0">
                                    <p:tmAbs val="0"/>
                                  </p:iterate>
                                  <p:childTnLst>
                                    <p:set>
                                      <p:cBhvr>
                                        <p:cTn id="27" fill="hold"/>
                                        <p:tgtEl>
                                          <p:spTgt spid="132"/>
                                        </p:tgtEl>
                                        <p:attrNameLst>
                                          <p:attrName>style.visibility</p:attrName>
                                        </p:attrNameLst>
                                      </p:cBhvr>
                                      <p:to>
                                        <p:strVal val="visible"/>
                                      </p:to>
                                    </p:set>
                                    <p:animEffect filter="fade" transition="in">
                                      <p:cBhvr>
                                        <p:cTn id="28" dur="1000"/>
                                        <p:tgtEl>
                                          <p:spTgt spid="132"/>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16" presetID="23" grpId="5" fill="hold">
                                  <p:stCondLst>
                                    <p:cond delay="0"/>
                                  </p:stCondLst>
                                  <p:iterate type="el" backwards="0">
                                    <p:tmAbs val="0"/>
                                  </p:iterate>
                                  <p:childTnLst>
                                    <p:set>
                                      <p:cBhvr>
                                        <p:cTn id="32" fill="hold"/>
                                        <p:tgtEl>
                                          <p:spTgt spid="133"/>
                                        </p:tgtEl>
                                        <p:attrNameLst>
                                          <p:attrName>style.visibility</p:attrName>
                                        </p:attrNameLst>
                                      </p:cBhvr>
                                      <p:to>
                                        <p:strVal val="visible"/>
                                      </p:to>
                                    </p:set>
                                    <p:anim calcmode="lin" valueType="num">
                                      <p:cBhvr>
                                        <p:cTn id="33" dur="1000" fill="hold"/>
                                        <p:tgtEl>
                                          <p:spTgt spid="133"/>
                                        </p:tgtEl>
                                        <p:attrNameLst>
                                          <p:attrName>ppt_w</p:attrName>
                                        </p:attrNameLst>
                                      </p:cBhvr>
                                      <p:tavLst>
                                        <p:tav tm="0">
                                          <p:val>
                                            <p:fltVal val="0"/>
                                          </p:val>
                                        </p:tav>
                                        <p:tav tm="100000">
                                          <p:val>
                                            <p:strVal val="#ppt_w"/>
                                          </p:val>
                                        </p:tav>
                                      </p:tavLst>
                                    </p:anim>
                                    <p:anim calcmode="lin" valueType="num">
                                      <p:cBhvr>
                                        <p:cTn id="34" dur="1000" fill="hold"/>
                                        <p:tgtEl>
                                          <p:spTgt spid="133"/>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16" presetID="23" grpId="6" fill="hold">
                                  <p:stCondLst>
                                    <p:cond delay="0"/>
                                  </p:stCondLst>
                                  <p:iterate type="el" backwards="0">
                                    <p:tmAbs val="0"/>
                                  </p:iterate>
                                  <p:childTnLst>
                                    <p:set>
                                      <p:cBhvr>
                                        <p:cTn id="38" fill="hold"/>
                                        <p:tgtEl>
                                          <p:spTgt spid="134"/>
                                        </p:tgtEl>
                                        <p:attrNameLst>
                                          <p:attrName>style.visibility</p:attrName>
                                        </p:attrNameLst>
                                      </p:cBhvr>
                                      <p:to>
                                        <p:strVal val="visible"/>
                                      </p:to>
                                    </p:set>
                                    <p:anim calcmode="lin" valueType="num">
                                      <p:cBhvr>
                                        <p:cTn id="39" dur="1000" fill="hold"/>
                                        <p:tgtEl>
                                          <p:spTgt spid="134"/>
                                        </p:tgtEl>
                                        <p:attrNameLst>
                                          <p:attrName>ppt_w</p:attrName>
                                        </p:attrNameLst>
                                      </p:cBhvr>
                                      <p:tavLst>
                                        <p:tav tm="0">
                                          <p:val>
                                            <p:fltVal val="0"/>
                                          </p:val>
                                        </p:tav>
                                        <p:tav tm="100000">
                                          <p:val>
                                            <p:strVal val="#ppt_w"/>
                                          </p:val>
                                        </p:tav>
                                      </p:tavLst>
                                    </p:anim>
                                    <p:anim calcmode="lin" valueType="num">
                                      <p:cBhvr>
                                        <p:cTn id="40" dur="1000" fill="hold"/>
                                        <p:tgtEl>
                                          <p:spTgt spid="134"/>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16" presetID="23" grpId="7" fill="hold">
                                  <p:stCondLst>
                                    <p:cond delay="0"/>
                                  </p:stCondLst>
                                  <p:iterate type="el" backwards="0">
                                    <p:tmAbs val="0"/>
                                  </p:iterate>
                                  <p:childTnLst>
                                    <p:set>
                                      <p:cBhvr>
                                        <p:cTn id="44" fill="hold"/>
                                        <p:tgtEl>
                                          <p:spTgt spid="135"/>
                                        </p:tgtEl>
                                        <p:attrNameLst>
                                          <p:attrName>style.visibility</p:attrName>
                                        </p:attrNameLst>
                                      </p:cBhvr>
                                      <p:to>
                                        <p:strVal val="visible"/>
                                      </p:to>
                                    </p:set>
                                    <p:anim calcmode="lin" valueType="num">
                                      <p:cBhvr>
                                        <p:cTn id="45" dur="1000" fill="hold"/>
                                        <p:tgtEl>
                                          <p:spTgt spid="135"/>
                                        </p:tgtEl>
                                        <p:attrNameLst>
                                          <p:attrName>ppt_w</p:attrName>
                                        </p:attrNameLst>
                                      </p:cBhvr>
                                      <p:tavLst>
                                        <p:tav tm="0">
                                          <p:val>
                                            <p:fltVal val="0"/>
                                          </p:val>
                                        </p:tav>
                                        <p:tav tm="100000">
                                          <p:val>
                                            <p:strVal val="#ppt_w"/>
                                          </p:val>
                                        </p:tav>
                                      </p:tavLst>
                                    </p:anim>
                                    <p:anim calcmode="lin" valueType="num">
                                      <p:cBhvr>
                                        <p:cTn id="46" dur="1000" fill="hold"/>
                                        <p:tgtEl>
                                          <p:spTgt spid="1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2"/>
      <p:bldP build="whole" bldLvl="1" animBg="1" rev="0" advAuto="0" spid="132" grpId="4"/>
      <p:bldP build="whole" bldLvl="1" animBg="1" rev="0" advAuto="0" spid="135" grpId="7"/>
      <p:bldP build="whole" bldLvl="1" animBg="1" rev="0" advAuto="0" spid="131" grpId="1"/>
      <p:bldP build="whole" bldLvl="1" animBg="1" rev="0" advAuto="0" spid="143" grpId="3"/>
      <p:bldP build="whole" bldLvl="1" animBg="1" rev="0" advAuto="0" spid="134" grpId="6"/>
      <p:bldP build="whole" bldLvl="1" animBg="1" rev="0" advAuto="0" spid="133" grpId="5"/>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8B8B8"/>
        </a:solidFill>
      </p:bgPr>
    </p:bg>
    <p:spTree>
      <p:nvGrpSpPr>
        <p:cNvPr id="1" name=""/>
        <p:cNvGrpSpPr/>
        <p:nvPr/>
      </p:nvGrpSpPr>
      <p:grpSpPr>
        <a:xfrm>
          <a:off x="0" y="0"/>
          <a:ext cx="0" cy="0"/>
          <a:chOff x="0" y="0"/>
          <a:chExt cx="0" cy="0"/>
        </a:xfrm>
      </p:grpSpPr>
      <p:grpSp>
        <p:nvGrpSpPr>
          <p:cNvPr id="147" name="Group 147"/>
          <p:cNvGrpSpPr/>
          <p:nvPr/>
        </p:nvGrpSpPr>
        <p:grpSpPr>
          <a:xfrm>
            <a:off x="88900" y="63500"/>
            <a:ext cx="24193500" cy="1778000"/>
            <a:chOff x="-50800" y="-50800"/>
            <a:chExt cx="24193500" cy="1778000"/>
          </a:xfrm>
        </p:grpSpPr>
        <p:pic>
          <p:nvPicPr>
            <p:cNvPr id="145"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46"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148" name="osu_science_pub.png"/>
          <p:cNvPicPr/>
          <p:nvPr/>
        </p:nvPicPr>
        <p:blipFill>
          <a:blip r:embed="rId4">
            <a:extLst/>
          </a:blip>
          <a:stretch>
            <a:fillRect/>
          </a:stretch>
        </p:blipFill>
        <p:spPr>
          <a:xfrm>
            <a:off x="5509066" y="8050229"/>
            <a:ext cx="7721601" cy="5169547"/>
          </a:xfrm>
          <a:prstGeom prst="rect">
            <a:avLst/>
          </a:prstGeom>
          <a:ln w="12700">
            <a:miter lim="400000"/>
          </a:ln>
        </p:spPr>
      </p:pic>
      <p:sp>
        <p:nvSpPr>
          <p:cNvPr id="149" name="Shape 149"/>
          <p:cNvSpPr/>
          <p:nvPr/>
        </p:nvSpPr>
        <p:spPr>
          <a:xfrm flipH="1">
            <a:off x="12776200" y="1117600"/>
            <a:ext cx="228600" cy="8280400"/>
          </a:xfrm>
          <a:prstGeom prst="line">
            <a:avLst/>
          </a:prstGeom>
          <a:ln w="63500">
            <a:solidFill>
              <a:srgbClr val="FF33AB"/>
            </a:solidFill>
            <a:miter lim="400000"/>
          </a:ln>
        </p:spPr>
        <p:txBody>
          <a:bodyPr lIns="0" tIns="0" rIns="0" bIns="0" anchor="ctr"/>
          <a:lstStyle/>
          <a:p>
            <a:pPr lvl="0"/>
          </a:p>
        </p:txBody>
      </p:sp>
      <p:sp>
        <p:nvSpPr>
          <p:cNvPr id="150" name="Shape 150"/>
          <p:cNvSpPr/>
          <p:nvPr/>
        </p:nvSpPr>
        <p:spPr>
          <a:xfrm flipH="1">
            <a:off x="12827000" y="6959600"/>
            <a:ext cx="508000" cy="1"/>
          </a:xfrm>
          <a:prstGeom prst="line">
            <a:avLst/>
          </a:prstGeom>
          <a:ln w="25400">
            <a:solidFill>
              <a:srgbClr val="FFFFFF"/>
            </a:solidFill>
            <a:miter lim="400000"/>
          </a:ln>
        </p:spPr>
        <p:txBody>
          <a:bodyPr lIns="0" tIns="0" rIns="0" bIns="0" anchor="ctr"/>
          <a:lstStyle/>
          <a:p>
            <a:pPr lvl="0"/>
          </a:p>
        </p:txBody>
      </p:sp>
      <p:sp>
        <p:nvSpPr>
          <p:cNvPr id="151" name="Shape 151"/>
          <p:cNvSpPr/>
          <p:nvPr/>
        </p:nvSpPr>
        <p:spPr>
          <a:xfrm flipH="1">
            <a:off x="12827000" y="5003800"/>
            <a:ext cx="508000" cy="1"/>
          </a:xfrm>
          <a:prstGeom prst="line">
            <a:avLst/>
          </a:prstGeom>
          <a:ln w="25400">
            <a:solidFill>
              <a:srgbClr val="FFFFFF"/>
            </a:solidFill>
            <a:miter lim="400000"/>
          </a:ln>
        </p:spPr>
        <p:txBody>
          <a:bodyPr lIns="0" tIns="0" rIns="0" bIns="0" anchor="ctr"/>
          <a:lstStyle/>
          <a:p>
            <a:pPr lvl="0"/>
          </a:p>
        </p:txBody>
      </p:sp>
      <p:sp>
        <p:nvSpPr>
          <p:cNvPr id="152" name="Shape 152"/>
          <p:cNvSpPr/>
          <p:nvPr/>
        </p:nvSpPr>
        <p:spPr>
          <a:xfrm flipH="1">
            <a:off x="12928600" y="3048000"/>
            <a:ext cx="508000" cy="1"/>
          </a:xfrm>
          <a:prstGeom prst="line">
            <a:avLst/>
          </a:prstGeom>
          <a:ln w="25400">
            <a:solidFill>
              <a:srgbClr val="FFFFFF"/>
            </a:solidFill>
            <a:miter lim="400000"/>
          </a:ln>
        </p:spPr>
        <p:txBody>
          <a:bodyPr lIns="0" tIns="0" rIns="0" bIns="0" anchor="ctr"/>
          <a:lstStyle/>
          <a:p>
            <a:pPr lvl="0"/>
          </a:p>
        </p:txBody>
      </p:sp>
      <p:sp>
        <p:nvSpPr>
          <p:cNvPr id="153" name="Shape 153"/>
          <p:cNvSpPr/>
          <p:nvPr/>
        </p:nvSpPr>
        <p:spPr>
          <a:xfrm flipH="1">
            <a:off x="12827000" y="8915400"/>
            <a:ext cx="508000" cy="1"/>
          </a:xfrm>
          <a:prstGeom prst="line">
            <a:avLst/>
          </a:prstGeom>
          <a:ln w="25400">
            <a:solidFill>
              <a:srgbClr val="FFFFFF"/>
            </a:solidFill>
            <a:miter lim="400000"/>
          </a:ln>
        </p:spPr>
        <p:txBody>
          <a:bodyPr lIns="0" tIns="0" rIns="0" bIns="0" anchor="ctr"/>
          <a:lstStyle/>
          <a:p>
            <a:pPr lvl="0"/>
          </a:p>
        </p:txBody>
      </p:sp>
      <p:sp>
        <p:nvSpPr>
          <p:cNvPr id="154" name="Shape 154"/>
          <p:cNvSpPr/>
          <p:nvPr/>
        </p:nvSpPr>
        <p:spPr>
          <a:xfrm flipH="1">
            <a:off x="13030200" y="10871200"/>
            <a:ext cx="508000" cy="1"/>
          </a:xfrm>
          <a:prstGeom prst="line">
            <a:avLst/>
          </a:prstGeom>
          <a:ln w="25400">
            <a:solidFill>
              <a:srgbClr val="FFFFFF"/>
            </a:solidFill>
            <a:miter lim="400000"/>
          </a:ln>
        </p:spPr>
        <p:txBody>
          <a:bodyPr lIns="0" tIns="0" rIns="0" bIns="0" anchor="ctr"/>
          <a:lstStyle/>
          <a:p>
            <a:pPr lvl="0"/>
          </a:p>
        </p:txBody>
      </p:sp>
      <p:sp>
        <p:nvSpPr>
          <p:cNvPr id="155" name="Shape 155"/>
          <p:cNvSpPr/>
          <p:nvPr/>
        </p:nvSpPr>
        <p:spPr>
          <a:xfrm flipH="1">
            <a:off x="12928600" y="1092200"/>
            <a:ext cx="508000" cy="1"/>
          </a:xfrm>
          <a:prstGeom prst="line">
            <a:avLst/>
          </a:prstGeom>
          <a:ln w="25400">
            <a:solidFill>
              <a:srgbClr val="FFFFFF"/>
            </a:solidFill>
            <a:miter lim="400000"/>
          </a:ln>
        </p:spPr>
        <p:txBody>
          <a:bodyPr lIns="0" tIns="0" rIns="0" bIns="0" anchor="ctr"/>
          <a:lstStyle/>
          <a:p>
            <a:pPr lvl="0"/>
          </a:p>
        </p:txBody>
      </p:sp>
      <p:sp>
        <p:nvSpPr>
          <p:cNvPr id="156" name="Shape 156"/>
          <p:cNvSpPr/>
          <p:nvPr/>
        </p:nvSpPr>
        <p:spPr>
          <a:xfrm>
            <a:off x="13282265" y="6502400"/>
            <a:ext cx="117103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1 C</a:t>
            </a:r>
          </a:p>
        </p:txBody>
      </p:sp>
      <p:sp>
        <p:nvSpPr>
          <p:cNvPr id="157" name="Shape 157"/>
          <p:cNvSpPr/>
          <p:nvPr/>
        </p:nvSpPr>
        <p:spPr>
          <a:xfrm>
            <a:off x="13627100" y="45466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2</a:t>
            </a:r>
          </a:p>
        </p:txBody>
      </p:sp>
      <p:sp>
        <p:nvSpPr>
          <p:cNvPr id="158" name="Shape 158"/>
          <p:cNvSpPr/>
          <p:nvPr/>
        </p:nvSpPr>
        <p:spPr>
          <a:xfrm>
            <a:off x="13627100" y="25908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3</a:t>
            </a:r>
          </a:p>
        </p:txBody>
      </p:sp>
      <p:sp>
        <p:nvSpPr>
          <p:cNvPr id="159" name="Shape 159"/>
          <p:cNvSpPr/>
          <p:nvPr/>
        </p:nvSpPr>
        <p:spPr>
          <a:xfrm>
            <a:off x="13627100" y="6350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4</a:t>
            </a:r>
          </a:p>
        </p:txBody>
      </p:sp>
      <p:sp>
        <p:nvSpPr>
          <p:cNvPr id="160" name="Shape 160"/>
          <p:cNvSpPr/>
          <p:nvPr/>
        </p:nvSpPr>
        <p:spPr>
          <a:xfrm>
            <a:off x="15013978" y="-336550"/>
            <a:ext cx="2228851" cy="735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0000">
                <a:solidFill>
                  <a:srgbClr val="FDFFFA"/>
                </a:solidFill>
                <a:latin typeface="Helvetica Neue UltraLight"/>
                <a:ea typeface="Helvetica Neue UltraLight"/>
                <a:cs typeface="Helvetica Neue UltraLight"/>
                <a:sym typeface="Helvetica Neue UltraLight"/>
              </a:defRPr>
            </a:lvl1pPr>
          </a:lstStyle>
          <a:p>
            <a:pPr lvl="0">
              <a:defRPr sz="1800">
                <a:solidFill>
                  <a:srgbClr val="000000"/>
                </a:solidFill>
              </a:defRPr>
            </a:pPr>
            <a:r>
              <a:rPr sz="50000">
                <a:solidFill>
                  <a:srgbClr val="FDFFFA"/>
                </a:solidFill>
              </a:rPr>
              <a:t>}</a:t>
            </a:r>
          </a:p>
        </p:txBody>
      </p:sp>
      <p:sp>
        <p:nvSpPr>
          <p:cNvPr id="161" name="Shape 161"/>
          <p:cNvSpPr/>
          <p:nvPr/>
        </p:nvSpPr>
        <p:spPr>
          <a:xfrm>
            <a:off x="16687874" y="3187700"/>
            <a:ext cx="4926212"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00100">
              <a:defRPr sz="1800"/>
            </a:pPr>
            <a:r>
              <a:rPr sz="4800">
                <a:solidFill>
                  <a:srgbClr val="145672"/>
                </a:solidFill>
                <a:latin typeface="+mj-lt"/>
                <a:ea typeface="+mj-ea"/>
                <a:cs typeface="+mj-cs"/>
                <a:sym typeface="Gill Sans"/>
              </a:rPr>
              <a:t>IPCC Assessment: </a:t>
            </a:r>
            <a:endParaRPr sz="4800">
              <a:solidFill>
                <a:srgbClr val="145672"/>
              </a:solidFill>
              <a:latin typeface="+mj-lt"/>
              <a:ea typeface="+mj-ea"/>
              <a:cs typeface="+mj-cs"/>
              <a:sym typeface="Gill Sans"/>
            </a:endParaRPr>
          </a:p>
          <a:p>
            <a:pPr lvl="0" algn="ctr" defTabSz="800100">
              <a:defRPr sz="1800"/>
            </a:pPr>
            <a:r>
              <a:rPr sz="4800">
                <a:solidFill>
                  <a:srgbClr val="145672"/>
                </a:solidFill>
                <a:latin typeface="+mj-lt"/>
                <a:ea typeface="+mj-ea"/>
                <a:cs typeface="+mj-cs"/>
                <a:sym typeface="Gill Sans"/>
              </a:rPr>
              <a:t>Very Likely by 2100</a:t>
            </a:r>
          </a:p>
        </p:txBody>
      </p:sp>
      <p:pic>
        <p:nvPicPr>
          <p:cNvPr id="162" name="osu_science_pub.png"/>
          <p:cNvPicPr/>
          <p:nvPr/>
        </p:nvPicPr>
        <p:blipFill>
          <a:blip r:embed="rId4">
            <a:extLst/>
          </a:blip>
          <a:stretch>
            <a:fillRect/>
          </a:stretch>
        </p:blipFill>
        <p:spPr>
          <a:xfrm>
            <a:off x="4038600" y="2201707"/>
            <a:ext cx="16305611" cy="10916470"/>
          </a:xfrm>
          <a:prstGeom prst="rect">
            <a:avLst/>
          </a:prstGeom>
          <a:ln w="12700">
            <a:miter lim="400000"/>
          </a:ln>
        </p:spPr>
      </p:pic>
      <p:sp>
        <p:nvSpPr>
          <p:cNvPr id="163" name="Shape 163"/>
          <p:cNvSpPr/>
          <p:nvPr/>
        </p:nvSpPr>
        <p:spPr>
          <a:xfrm>
            <a:off x="13582898" y="6369050"/>
            <a:ext cx="2921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00100">
              <a:defRPr sz="3600">
                <a:solidFill>
                  <a:srgbClr val="FFFFFF"/>
                </a:solidFill>
                <a:latin typeface="+mj-lt"/>
                <a:ea typeface="+mj-ea"/>
                <a:cs typeface="+mj-cs"/>
                <a:sym typeface="Gill Sans"/>
              </a:defRPr>
            </a:lvl1pPr>
          </a:lstStyle>
          <a:p>
            <a:pPr lvl="0">
              <a:defRPr sz="1800">
                <a:solidFill>
                  <a:srgbClr val="000000"/>
                </a:solidFill>
              </a:defRPr>
            </a:pPr>
            <a:r>
              <a:rPr sz="3600">
                <a:solidFill>
                  <a:srgbClr val="FFFFFF"/>
                </a:solidFill>
              </a:rPr>
              <a:t>o</a:t>
            </a:r>
          </a:p>
        </p:txBody>
      </p:sp>
      <p:sp>
        <p:nvSpPr>
          <p:cNvPr id="164" name="Shape 164"/>
          <p:cNvSpPr/>
          <p:nvPr/>
        </p:nvSpPr>
        <p:spPr>
          <a:xfrm>
            <a:off x="18770600" y="4254499"/>
            <a:ext cx="1054100" cy="48514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5" name="Shape 165"/>
          <p:cNvSpPr/>
          <p:nvPr/>
        </p:nvSpPr>
        <p:spPr>
          <a:xfrm>
            <a:off x="19939000" y="131318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166" name="Shape 166"/>
          <p:cNvSpPr/>
          <p:nvPr/>
        </p:nvSpPr>
        <p:spPr>
          <a:xfrm>
            <a:off x="7086600" y="10350500"/>
            <a:ext cx="58420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&lt;--Holocene---&gt;</a:t>
            </a:r>
          </a:p>
        </p:txBody>
      </p:sp>
      <p:sp>
        <p:nvSpPr>
          <p:cNvPr id="167" name="Shape 167"/>
          <p:cNvSpPr/>
          <p:nvPr/>
        </p:nvSpPr>
        <p:spPr>
          <a:xfrm>
            <a:off x="13004800" y="1993900"/>
            <a:ext cx="79248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&lt;--Post-Holocene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164"/>
                                        </p:tgtEl>
                                        <p:attrNameLst>
                                          <p:attrName>style.visibility</p:attrName>
                                        </p:attrNameLst>
                                      </p:cBhvr>
                                      <p:to>
                                        <p:strVal val="hidden"/>
                                      </p:to>
                                    </p:set>
                                  </p:childTnLst>
                                </p:cTn>
                              </p:par>
                            </p:childTnLst>
                          </p:cTn>
                        </p:par>
                        <p:par>
                          <p:cTn id="7" fill="hold">
                            <p:stCondLst>
                              <p:cond delay="0"/>
                            </p:stCondLst>
                            <p:childTnLst>
                              <p:par>
                                <p:cTn id="8" nodeType="afterEffect" presetClass="exit" presetSubtype="12" presetID="2" grpId="2" fill="hold">
                                  <p:stCondLst>
                                    <p:cond delay="0"/>
                                  </p:stCondLst>
                                  <p:iterate type="el" backwards="0">
                                    <p:tmAbs val="0"/>
                                  </p:iterate>
                                  <p:childTnLst>
                                    <p:anim calcmode="lin" valueType="num">
                                      <p:cBhvr>
                                        <p:cTn id="9" dur="1000" fill="hold"/>
                                        <p:tgtEl>
                                          <p:spTgt spid="162"/>
                                        </p:tgtEl>
                                        <p:attrNameLst>
                                          <p:attrName>ppt_x</p:attrName>
                                        </p:attrNameLst>
                                      </p:cBhvr>
                                      <p:tavLst>
                                        <p:tav tm="0">
                                          <p:val>
                                            <p:strVal val="ppt_x"/>
                                          </p:val>
                                        </p:tav>
                                        <p:tav tm="100000">
                                          <p:val>
                                            <p:strVal val="0-ppt_w/2"/>
                                          </p:val>
                                        </p:tav>
                                      </p:tavLst>
                                    </p:anim>
                                    <p:anim calcmode="lin" valueType="num">
                                      <p:cBhvr>
                                        <p:cTn id="10" dur="1000" fill="hold"/>
                                        <p:tgtEl>
                                          <p:spTgt spid="162"/>
                                        </p:tgtEl>
                                        <p:attrNameLst>
                                          <p:attrName>ppt_y</p:attrName>
                                        </p:attrNameLst>
                                      </p:cBhvr>
                                      <p:tavLst>
                                        <p:tav tm="0">
                                          <p:val>
                                            <p:strVal val="ppt_y"/>
                                          </p:val>
                                        </p:tav>
                                        <p:tav tm="100000">
                                          <p:val>
                                            <p:strVal val="1+ppt_h/2"/>
                                          </p:val>
                                        </p:tav>
                                      </p:tavLst>
                                    </p:anim>
                                    <p:set>
                                      <p:cBhvr>
                                        <p:cTn id="11" fill="hold">
                                          <p:stCondLst>
                                            <p:cond delay="999"/>
                                          </p:stCondLst>
                                        </p:cTn>
                                        <p:tgtEl>
                                          <p:spTgt spid="162"/>
                                        </p:tgtEl>
                                        <p:attrNameLst>
                                          <p:attrName>style.visibility</p:attrName>
                                        </p:attrNameLst>
                                      </p:cBhvr>
                                      <p:to>
                                        <p:strVal val="hidden"/>
                                      </p:to>
                                    </p:set>
                                  </p:childTnLst>
                                </p:cTn>
                              </p:par>
                            </p:childTnLst>
                          </p:cTn>
                        </p:par>
                        <p:par>
                          <p:cTn id="12" fill="hold">
                            <p:stCondLst>
                              <p:cond delay="1000"/>
                            </p:stCondLst>
                            <p:childTnLst>
                              <p:par>
                                <p:cTn id="13" nodeType="afterEffect" presetClass="entr" presetSubtype="0" presetID="10" grpId="3" fill="hold">
                                  <p:stCondLst>
                                    <p:cond delay="0"/>
                                  </p:stCondLst>
                                  <p:iterate type="el" backwards="0">
                                    <p:tmAbs val="0"/>
                                  </p:iterate>
                                  <p:childTnLst>
                                    <p:set>
                                      <p:cBhvr>
                                        <p:cTn id="14" fill="hold"/>
                                        <p:tgtEl>
                                          <p:spTgt spid="148"/>
                                        </p:tgtEl>
                                        <p:attrNameLst>
                                          <p:attrName>style.visibility</p:attrName>
                                        </p:attrNameLst>
                                      </p:cBhvr>
                                      <p:to>
                                        <p:strVal val="visible"/>
                                      </p:to>
                                    </p:set>
                                    <p:animEffect filter="fade" transition="in">
                                      <p:cBhvr>
                                        <p:cTn id="15" dur="1000"/>
                                        <p:tgtEl>
                                          <p:spTgt spid="148"/>
                                        </p:tgtEl>
                                      </p:cBhvr>
                                    </p:animEffect>
                                  </p:childTnLst>
                                </p:cTn>
                              </p:par>
                            </p:childTnLst>
                          </p:cTn>
                        </p:par>
                        <p:par>
                          <p:cTn id="16" fill="hold">
                            <p:stCondLst>
                              <p:cond delay="2000"/>
                            </p:stCondLst>
                            <p:childTnLst>
                              <p:par>
                                <p:cTn id="17" nodeType="afterEffect" presetClass="entr" presetSubtype="0" presetID="9" grpId="4" fill="hold">
                                  <p:stCondLst>
                                    <p:cond delay="500"/>
                                  </p:stCondLst>
                                  <p:iterate type="el" backwards="0">
                                    <p:tmAbs val="0"/>
                                  </p:iterate>
                                  <p:childTnLst>
                                    <p:set>
                                      <p:cBhvr>
                                        <p:cTn id="18" fill="hold"/>
                                        <p:tgtEl>
                                          <p:spTgt spid="149"/>
                                        </p:tgtEl>
                                        <p:attrNameLst>
                                          <p:attrName>style.visibility</p:attrName>
                                        </p:attrNameLst>
                                      </p:cBhvr>
                                      <p:to>
                                        <p:strVal val="visible"/>
                                      </p:to>
                                    </p:set>
                                    <p:animEffect filter="dissolve" transition="in">
                                      <p:cBhvr>
                                        <p:cTn id="19" dur="750"/>
                                        <p:tgtEl>
                                          <p:spTgt spid="149"/>
                                        </p:tgtEl>
                                      </p:cBhvr>
                                    </p:animEffect>
                                  </p:childTnLst>
                                </p:cTn>
                              </p:par>
                            </p:childTnLst>
                          </p:cTn>
                        </p:par>
                        <p:par>
                          <p:cTn id="20" fill="hold">
                            <p:stCondLst>
                              <p:cond delay="3250"/>
                            </p:stCondLst>
                            <p:childTnLst>
                              <p:par>
                                <p:cTn id="21" nodeType="afterEffect" presetClass="entr" presetSubtype="0" presetID="9" grpId="5" fill="hold">
                                  <p:stCondLst>
                                    <p:cond delay="0"/>
                                  </p:stCondLst>
                                  <p:iterate type="el" backwards="0">
                                    <p:tmAbs val="0"/>
                                  </p:iterate>
                                  <p:childTnLst>
                                    <p:set>
                                      <p:cBhvr>
                                        <p:cTn id="22" fill="hold"/>
                                        <p:tgtEl>
                                          <p:spTgt spid="154"/>
                                        </p:tgtEl>
                                        <p:attrNameLst>
                                          <p:attrName>style.visibility</p:attrName>
                                        </p:attrNameLst>
                                      </p:cBhvr>
                                      <p:to>
                                        <p:strVal val="visible"/>
                                      </p:to>
                                    </p:set>
                                    <p:animEffect filter="dissolve" transition="in">
                                      <p:cBhvr>
                                        <p:cTn id="23" dur="250"/>
                                        <p:tgtEl>
                                          <p:spTgt spid="154"/>
                                        </p:tgtEl>
                                      </p:cBhvr>
                                    </p:animEffect>
                                  </p:childTnLst>
                                </p:cTn>
                              </p:par>
                            </p:childTnLst>
                          </p:cTn>
                        </p:par>
                        <p:par>
                          <p:cTn id="24" fill="hold">
                            <p:stCondLst>
                              <p:cond delay="3500"/>
                            </p:stCondLst>
                            <p:childTnLst>
                              <p:par>
                                <p:cTn id="25" nodeType="afterEffect" presetClass="entr" presetSubtype="0" presetID="9" grpId="6" fill="hold">
                                  <p:stCondLst>
                                    <p:cond delay="0"/>
                                  </p:stCondLst>
                                  <p:iterate type="el" backwards="0">
                                    <p:tmAbs val="0"/>
                                  </p:iterate>
                                  <p:childTnLst>
                                    <p:set>
                                      <p:cBhvr>
                                        <p:cTn id="26" fill="hold"/>
                                        <p:tgtEl>
                                          <p:spTgt spid="153"/>
                                        </p:tgtEl>
                                        <p:attrNameLst>
                                          <p:attrName>style.visibility</p:attrName>
                                        </p:attrNameLst>
                                      </p:cBhvr>
                                      <p:to>
                                        <p:strVal val="visible"/>
                                      </p:to>
                                    </p:set>
                                    <p:animEffect filter="dissolve" transition="in">
                                      <p:cBhvr>
                                        <p:cTn id="27" dur="250"/>
                                        <p:tgtEl>
                                          <p:spTgt spid="153"/>
                                        </p:tgtEl>
                                      </p:cBhvr>
                                    </p:animEffect>
                                  </p:childTnLst>
                                </p:cTn>
                              </p:par>
                            </p:childTnLst>
                          </p:cTn>
                        </p:par>
                        <p:par>
                          <p:cTn id="28" fill="hold">
                            <p:stCondLst>
                              <p:cond delay="3750"/>
                            </p:stCondLst>
                            <p:childTnLst>
                              <p:par>
                                <p:cTn id="29" nodeType="afterEffect" presetClass="entr" presetSubtype="0" presetID="9" grpId="7" fill="hold">
                                  <p:stCondLst>
                                    <p:cond delay="0"/>
                                  </p:stCondLst>
                                  <p:iterate type="el" backwards="0">
                                    <p:tmAbs val="0"/>
                                  </p:iterate>
                                  <p:childTnLst>
                                    <p:set>
                                      <p:cBhvr>
                                        <p:cTn id="30" fill="hold"/>
                                        <p:tgtEl>
                                          <p:spTgt spid="150"/>
                                        </p:tgtEl>
                                        <p:attrNameLst>
                                          <p:attrName>style.visibility</p:attrName>
                                        </p:attrNameLst>
                                      </p:cBhvr>
                                      <p:to>
                                        <p:strVal val="visible"/>
                                      </p:to>
                                    </p:set>
                                    <p:animEffect filter="dissolve" transition="in">
                                      <p:cBhvr>
                                        <p:cTn id="31" dur="250"/>
                                        <p:tgtEl>
                                          <p:spTgt spid="150"/>
                                        </p:tgtEl>
                                      </p:cBhvr>
                                    </p:animEffect>
                                  </p:childTnLst>
                                </p:cTn>
                              </p:par>
                            </p:childTnLst>
                          </p:cTn>
                        </p:par>
                        <p:par>
                          <p:cTn id="32" fill="hold">
                            <p:stCondLst>
                              <p:cond delay="4000"/>
                            </p:stCondLst>
                            <p:childTnLst>
                              <p:par>
                                <p:cTn id="33" nodeType="afterEffect" presetClass="entr" presetSubtype="0" presetID="9" grpId="8" fill="hold">
                                  <p:stCondLst>
                                    <p:cond delay="0"/>
                                  </p:stCondLst>
                                  <p:iterate type="el" backwards="0">
                                    <p:tmAbs val="0"/>
                                  </p:iterate>
                                  <p:childTnLst>
                                    <p:set>
                                      <p:cBhvr>
                                        <p:cTn id="34" fill="hold"/>
                                        <p:tgtEl>
                                          <p:spTgt spid="156"/>
                                        </p:tgtEl>
                                        <p:attrNameLst>
                                          <p:attrName>style.visibility</p:attrName>
                                        </p:attrNameLst>
                                      </p:cBhvr>
                                      <p:to>
                                        <p:strVal val="visible"/>
                                      </p:to>
                                    </p:set>
                                    <p:animEffect filter="dissolve" transition="in">
                                      <p:cBhvr>
                                        <p:cTn id="35" dur="250"/>
                                        <p:tgtEl>
                                          <p:spTgt spid="156"/>
                                        </p:tgtEl>
                                      </p:cBhvr>
                                    </p:animEffect>
                                  </p:childTnLst>
                                </p:cTn>
                              </p:par>
                            </p:childTnLst>
                          </p:cTn>
                        </p:par>
                        <p:par>
                          <p:cTn id="36" fill="hold">
                            <p:stCondLst>
                              <p:cond delay="4250"/>
                            </p:stCondLst>
                            <p:childTnLst>
                              <p:par>
                                <p:cTn id="37" nodeType="afterEffect" presetClass="entr" presetSubtype="0" presetID="9" grpId="9" fill="hold">
                                  <p:stCondLst>
                                    <p:cond delay="0"/>
                                  </p:stCondLst>
                                  <p:iterate type="el" backwards="0">
                                    <p:tmAbs val="0"/>
                                  </p:iterate>
                                  <p:childTnLst>
                                    <p:set>
                                      <p:cBhvr>
                                        <p:cTn id="38" fill="hold"/>
                                        <p:tgtEl>
                                          <p:spTgt spid="163"/>
                                        </p:tgtEl>
                                        <p:attrNameLst>
                                          <p:attrName>style.visibility</p:attrName>
                                        </p:attrNameLst>
                                      </p:cBhvr>
                                      <p:to>
                                        <p:strVal val="visible"/>
                                      </p:to>
                                    </p:set>
                                    <p:animEffect filter="dissolve" transition="in">
                                      <p:cBhvr>
                                        <p:cTn id="39" dur="1000"/>
                                        <p:tgtEl>
                                          <p:spTgt spid="163"/>
                                        </p:tgtEl>
                                      </p:cBhvr>
                                    </p:animEffect>
                                  </p:childTnLst>
                                </p:cTn>
                              </p:par>
                            </p:childTnLst>
                          </p:cTn>
                        </p:par>
                        <p:par>
                          <p:cTn id="40" fill="hold">
                            <p:stCondLst>
                              <p:cond delay="5250"/>
                            </p:stCondLst>
                            <p:childTnLst>
                              <p:par>
                                <p:cTn id="41" nodeType="afterEffect" presetClass="entr" presetSubtype="0" presetID="9" grpId="10" fill="hold">
                                  <p:stCondLst>
                                    <p:cond delay="0"/>
                                  </p:stCondLst>
                                  <p:iterate type="el" backwards="0">
                                    <p:tmAbs val="0"/>
                                  </p:iterate>
                                  <p:childTnLst>
                                    <p:set>
                                      <p:cBhvr>
                                        <p:cTn id="42" fill="hold"/>
                                        <p:tgtEl>
                                          <p:spTgt spid="151"/>
                                        </p:tgtEl>
                                        <p:attrNameLst>
                                          <p:attrName>style.visibility</p:attrName>
                                        </p:attrNameLst>
                                      </p:cBhvr>
                                      <p:to>
                                        <p:strVal val="visible"/>
                                      </p:to>
                                    </p:set>
                                    <p:animEffect filter="dissolve" transition="in">
                                      <p:cBhvr>
                                        <p:cTn id="43" dur="250"/>
                                        <p:tgtEl>
                                          <p:spTgt spid="151"/>
                                        </p:tgtEl>
                                      </p:cBhvr>
                                    </p:animEffect>
                                  </p:childTnLst>
                                </p:cTn>
                              </p:par>
                            </p:childTnLst>
                          </p:cTn>
                        </p:par>
                        <p:par>
                          <p:cTn id="44" fill="hold">
                            <p:stCondLst>
                              <p:cond delay="5500"/>
                            </p:stCondLst>
                            <p:childTnLst>
                              <p:par>
                                <p:cTn id="45" nodeType="afterEffect" presetClass="entr" presetSubtype="0" presetID="9" grpId="11" fill="hold">
                                  <p:stCondLst>
                                    <p:cond delay="0"/>
                                  </p:stCondLst>
                                  <p:iterate type="el" backwards="0">
                                    <p:tmAbs val="0"/>
                                  </p:iterate>
                                  <p:childTnLst>
                                    <p:set>
                                      <p:cBhvr>
                                        <p:cTn id="46" fill="hold"/>
                                        <p:tgtEl>
                                          <p:spTgt spid="157"/>
                                        </p:tgtEl>
                                        <p:attrNameLst>
                                          <p:attrName>style.visibility</p:attrName>
                                        </p:attrNameLst>
                                      </p:cBhvr>
                                      <p:to>
                                        <p:strVal val="visible"/>
                                      </p:to>
                                    </p:set>
                                    <p:animEffect filter="dissolve" transition="in">
                                      <p:cBhvr>
                                        <p:cTn id="47" dur="250"/>
                                        <p:tgtEl>
                                          <p:spTgt spid="157"/>
                                        </p:tgtEl>
                                      </p:cBhvr>
                                    </p:animEffect>
                                  </p:childTnLst>
                                </p:cTn>
                              </p:par>
                            </p:childTnLst>
                          </p:cTn>
                        </p:par>
                        <p:par>
                          <p:cTn id="48" fill="hold">
                            <p:stCondLst>
                              <p:cond delay="5750"/>
                            </p:stCondLst>
                            <p:childTnLst>
                              <p:par>
                                <p:cTn id="49" nodeType="afterEffect" presetClass="entr" presetSubtype="0" presetID="9" grpId="12" fill="hold">
                                  <p:stCondLst>
                                    <p:cond delay="0"/>
                                  </p:stCondLst>
                                  <p:iterate type="el" backwards="0">
                                    <p:tmAbs val="0"/>
                                  </p:iterate>
                                  <p:childTnLst>
                                    <p:set>
                                      <p:cBhvr>
                                        <p:cTn id="50" fill="hold"/>
                                        <p:tgtEl>
                                          <p:spTgt spid="152"/>
                                        </p:tgtEl>
                                        <p:attrNameLst>
                                          <p:attrName>style.visibility</p:attrName>
                                        </p:attrNameLst>
                                      </p:cBhvr>
                                      <p:to>
                                        <p:strVal val="visible"/>
                                      </p:to>
                                    </p:set>
                                    <p:animEffect filter="dissolve" transition="in">
                                      <p:cBhvr>
                                        <p:cTn id="51" dur="250"/>
                                        <p:tgtEl>
                                          <p:spTgt spid="152"/>
                                        </p:tgtEl>
                                      </p:cBhvr>
                                    </p:animEffect>
                                  </p:childTnLst>
                                </p:cTn>
                              </p:par>
                            </p:childTnLst>
                          </p:cTn>
                        </p:par>
                        <p:par>
                          <p:cTn id="52" fill="hold">
                            <p:stCondLst>
                              <p:cond delay="6000"/>
                            </p:stCondLst>
                            <p:childTnLst>
                              <p:par>
                                <p:cTn id="53" nodeType="afterEffect" presetClass="entr" presetSubtype="0" presetID="9" grpId="13" fill="hold">
                                  <p:stCondLst>
                                    <p:cond delay="0"/>
                                  </p:stCondLst>
                                  <p:iterate type="el" backwards="0">
                                    <p:tmAbs val="0"/>
                                  </p:iterate>
                                  <p:childTnLst>
                                    <p:set>
                                      <p:cBhvr>
                                        <p:cTn id="54" fill="hold"/>
                                        <p:tgtEl>
                                          <p:spTgt spid="158"/>
                                        </p:tgtEl>
                                        <p:attrNameLst>
                                          <p:attrName>style.visibility</p:attrName>
                                        </p:attrNameLst>
                                      </p:cBhvr>
                                      <p:to>
                                        <p:strVal val="visible"/>
                                      </p:to>
                                    </p:set>
                                    <p:animEffect filter="dissolve" transition="in">
                                      <p:cBhvr>
                                        <p:cTn id="55" dur="250"/>
                                        <p:tgtEl>
                                          <p:spTgt spid="158"/>
                                        </p:tgtEl>
                                      </p:cBhvr>
                                    </p:animEffect>
                                  </p:childTnLst>
                                </p:cTn>
                              </p:par>
                            </p:childTnLst>
                          </p:cTn>
                        </p:par>
                        <p:par>
                          <p:cTn id="56" fill="hold">
                            <p:stCondLst>
                              <p:cond delay="6250"/>
                            </p:stCondLst>
                            <p:childTnLst>
                              <p:par>
                                <p:cTn id="57" nodeType="afterEffect" presetClass="entr" presetSubtype="0" presetID="9" grpId="14" fill="hold">
                                  <p:stCondLst>
                                    <p:cond delay="0"/>
                                  </p:stCondLst>
                                  <p:iterate type="el" backwards="0">
                                    <p:tmAbs val="0"/>
                                  </p:iterate>
                                  <p:childTnLst>
                                    <p:set>
                                      <p:cBhvr>
                                        <p:cTn id="58" fill="hold"/>
                                        <p:tgtEl>
                                          <p:spTgt spid="155"/>
                                        </p:tgtEl>
                                        <p:attrNameLst>
                                          <p:attrName>style.visibility</p:attrName>
                                        </p:attrNameLst>
                                      </p:cBhvr>
                                      <p:to>
                                        <p:strVal val="visible"/>
                                      </p:to>
                                    </p:set>
                                    <p:animEffect filter="dissolve" transition="in">
                                      <p:cBhvr>
                                        <p:cTn id="59" dur="250"/>
                                        <p:tgtEl>
                                          <p:spTgt spid="155"/>
                                        </p:tgtEl>
                                      </p:cBhvr>
                                    </p:animEffect>
                                  </p:childTnLst>
                                </p:cTn>
                              </p:par>
                            </p:childTnLst>
                          </p:cTn>
                        </p:par>
                        <p:par>
                          <p:cTn id="60" fill="hold">
                            <p:stCondLst>
                              <p:cond delay="6500"/>
                            </p:stCondLst>
                            <p:childTnLst>
                              <p:par>
                                <p:cTn id="61" nodeType="afterEffect" presetClass="entr" presetSubtype="0" presetID="9" grpId="15" fill="hold">
                                  <p:stCondLst>
                                    <p:cond delay="0"/>
                                  </p:stCondLst>
                                  <p:iterate type="el" backwards="0">
                                    <p:tmAbs val="0"/>
                                  </p:iterate>
                                  <p:childTnLst>
                                    <p:set>
                                      <p:cBhvr>
                                        <p:cTn id="62" fill="hold"/>
                                        <p:tgtEl>
                                          <p:spTgt spid="159"/>
                                        </p:tgtEl>
                                        <p:attrNameLst>
                                          <p:attrName>style.visibility</p:attrName>
                                        </p:attrNameLst>
                                      </p:cBhvr>
                                      <p:to>
                                        <p:strVal val="visible"/>
                                      </p:to>
                                    </p:set>
                                    <p:animEffect filter="dissolve" transition="in">
                                      <p:cBhvr>
                                        <p:cTn id="63" dur="250"/>
                                        <p:tgtEl>
                                          <p:spTgt spid="159"/>
                                        </p:tgtEl>
                                      </p:cBhvr>
                                    </p:animEffect>
                                  </p:childTnLst>
                                </p:cTn>
                              </p:par>
                            </p:childTnLst>
                          </p:cTn>
                        </p:par>
                        <p:par>
                          <p:cTn id="64" fill="hold">
                            <p:stCondLst>
                              <p:cond delay="6750"/>
                            </p:stCondLst>
                            <p:childTnLst>
                              <p:par>
                                <p:cTn id="65" nodeType="afterEffect" presetClass="entr" presetSubtype="0" presetID="9" grpId="16" fill="hold">
                                  <p:stCondLst>
                                    <p:cond delay="0"/>
                                  </p:stCondLst>
                                  <p:iterate type="el" backwards="0">
                                    <p:tmAbs val="0"/>
                                  </p:iterate>
                                  <p:childTnLst>
                                    <p:set>
                                      <p:cBhvr>
                                        <p:cTn id="66" fill="hold"/>
                                        <p:tgtEl>
                                          <p:spTgt spid="160"/>
                                        </p:tgtEl>
                                        <p:attrNameLst>
                                          <p:attrName>style.visibility</p:attrName>
                                        </p:attrNameLst>
                                      </p:cBhvr>
                                      <p:to>
                                        <p:strVal val="visible"/>
                                      </p:to>
                                    </p:set>
                                    <p:animEffect filter="dissolve" transition="in">
                                      <p:cBhvr>
                                        <p:cTn id="67" dur="1000"/>
                                        <p:tgtEl>
                                          <p:spTgt spid="160"/>
                                        </p:tgtEl>
                                      </p:cBhvr>
                                    </p:animEffect>
                                  </p:childTnLst>
                                </p:cTn>
                              </p:par>
                            </p:childTnLst>
                          </p:cTn>
                        </p:par>
                        <p:par>
                          <p:cTn id="68" fill="hold">
                            <p:stCondLst>
                              <p:cond delay="7750"/>
                            </p:stCondLst>
                            <p:childTnLst>
                              <p:par>
                                <p:cTn id="69" nodeType="afterEffect" presetClass="entr" presetSubtype="0" presetID="9" grpId="17" fill="hold">
                                  <p:stCondLst>
                                    <p:cond delay="0"/>
                                  </p:stCondLst>
                                  <p:iterate type="el" backwards="0">
                                    <p:tmAbs val="0"/>
                                  </p:iterate>
                                  <p:childTnLst>
                                    <p:set>
                                      <p:cBhvr>
                                        <p:cTn id="70" fill="hold"/>
                                        <p:tgtEl>
                                          <p:spTgt spid="161"/>
                                        </p:tgtEl>
                                        <p:attrNameLst>
                                          <p:attrName>style.visibility</p:attrName>
                                        </p:attrNameLst>
                                      </p:cBhvr>
                                      <p:to>
                                        <p:strVal val="visible"/>
                                      </p:to>
                                    </p:set>
                                    <p:animEffect filter="dissolve" transition="in">
                                      <p:cBhvr>
                                        <p:cTn id="71" dur="1000"/>
                                        <p:tgtEl>
                                          <p:spTgt spid="161"/>
                                        </p:tgtEl>
                                      </p:cBhvr>
                                    </p:animEffect>
                                  </p:childTnLst>
                                </p:cTn>
                              </p:par>
                            </p:childTnLst>
                          </p:cTn>
                        </p:par>
                      </p:childTnLst>
                    </p:cTn>
                  </p:par>
                  <p:par>
                    <p:cTn id="72" fill="hold">
                      <p:stCondLst>
                        <p:cond delay="indefinite"/>
                      </p:stCondLst>
                      <p:childTnLst>
                        <p:par>
                          <p:cTn id="73" fill="hold">
                            <p:stCondLst>
                              <p:cond delay="0"/>
                            </p:stCondLst>
                            <p:childTnLst>
                              <p:par>
                                <p:cTn id="74" nodeType="clickEffect" presetClass="entr" presetSubtype="0" presetID="9" grpId="18" fill="hold">
                                  <p:stCondLst>
                                    <p:cond delay="0"/>
                                  </p:stCondLst>
                                  <p:iterate type="el" backwards="0">
                                    <p:tmAbs val="0"/>
                                  </p:iterate>
                                  <p:childTnLst>
                                    <p:set>
                                      <p:cBhvr>
                                        <p:cTn id="75" fill="hold"/>
                                        <p:tgtEl>
                                          <p:spTgt spid="166"/>
                                        </p:tgtEl>
                                        <p:attrNameLst>
                                          <p:attrName>style.visibility</p:attrName>
                                        </p:attrNameLst>
                                      </p:cBhvr>
                                      <p:to>
                                        <p:strVal val="visible"/>
                                      </p:to>
                                    </p:set>
                                    <p:animEffect filter="dissolve" transition="in">
                                      <p:cBhvr>
                                        <p:cTn id="76" dur="1000"/>
                                        <p:tgtEl>
                                          <p:spTgt spid="166"/>
                                        </p:tgtEl>
                                      </p:cBhvr>
                                    </p:animEffect>
                                  </p:childTnLst>
                                </p:cTn>
                              </p:par>
                            </p:childTnLst>
                          </p:cTn>
                        </p:par>
                        <p:par>
                          <p:cTn id="77" fill="hold">
                            <p:stCondLst>
                              <p:cond delay="1000"/>
                            </p:stCondLst>
                            <p:childTnLst>
                              <p:par>
                                <p:cTn id="78" nodeType="afterEffect" presetClass="entr" presetSubtype="0" presetID="9" grpId="19" fill="hold">
                                  <p:stCondLst>
                                    <p:cond delay="0"/>
                                  </p:stCondLst>
                                  <p:iterate type="el" backwards="0">
                                    <p:tmAbs val="0"/>
                                  </p:iterate>
                                  <p:childTnLst>
                                    <p:set>
                                      <p:cBhvr>
                                        <p:cTn id="79" fill="hold"/>
                                        <p:tgtEl>
                                          <p:spTgt spid="167"/>
                                        </p:tgtEl>
                                        <p:attrNameLst>
                                          <p:attrName>style.visibility</p:attrName>
                                        </p:attrNameLst>
                                      </p:cBhvr>
                                      <p:to>
                                        <p:strVal val="visible"/>
                                      </p:to>
                                    </p:set>
                                    <p:animEffect filter="dissolve" transition="in">
                                      <p:cBhvr>
                                        <p:cTn id="80"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17"/>
      <p:bldP build="whole" bldLvl="1" animBg="1" rev="0" advAuto="0" spid="162" grpId="2"/>
      <p:bldP build="whole" bldLvl="1" animBg="1" rev="0" advAuto="0" spid="152" grpId="12"/>
      <p:bldP build="whole" bldLvl="1" animBg="1" rev="0" advAuto="0" spid="157" grpId="11"/>
      <p:bldP build="whole" bldLvl="1" animBg="1" rev="0" advAuto="0" spid="164" grpId="1"/>
      <p:bldP build="whole" bldLvl="1" animBg="1" rev="0" advAuto="0" spid="163" grpId="9"/>
      <p:bldP build="whole" bldLvl="1" animBg="1" rev="0" advAuto="0" spid="167" grpId="19"/>
      <p:bldP build="whole" bldLvl="1" animBg="1" rev="0" advAuto="0" spid="166" grpId="18"/>
      <p:bldP build="whole" bldLvl="1" animBg="1" rev="0" advAuto="0" spid="156" grpId="8"/>
      <p:bldP build="whole" bldLvl="1" animBg="1" rev="0" advAuto="0" spid="155" grpId="14"/>
      <p:bldP build="whole" bldLvl="1" animBg="1" rev="0" advAuto="0" spid="159" grpId="15"/>
      <p:bldP build="whole" bldLvl="1" animBg="1" rev="0" advAuto="0" spid="153" grpId="6"/>
      <p:bldP build="whole" bldLvl="1" animBg="1" rev="0" advAuto="0" spid="150" grpId="7"/>
      <p:bldP build="whole" bldLvl="1" animBg="1" rev="0" advAuto="0" spid="148" grpId="3"/>
      <p:bldP build="whole" bldLvl="1" animBg="1" rev="0" advAuto="0" spid="154" grpId="5"/>
      <p:bldP build="whole" bldLvl="1" animBg="1" rev="0" advAuto="0" spid="149" grpId="4"/>
      <p:bldP build="whole" bldLvl="1" animBg="1" rev="0" advAuto="0" spid="151" grpId="10"/>
      <p:bldP build="whole" bldLvl="1" animBg="1" rev="0" advAuto="0" spid="158" grpId="13"/>
      <p:bldP build="whole" bldLvl="1" animBg="1" rev="0" advAuto="0" spid="160" grpId="16"/>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171" name="Group 171"/>
          <p:cNvGrpSpPr/>
          <p:nvPr/>
        </p:nvGrpSpPr>
        <p:grpSpPr>
          <a:xfrm>
            <a:off x="88900" y="63500"/>
            <a:ext cx="24193500" cy="1778000"/>
            <a:chOff x="-50800" y="-50800"/>
            <a:chExt cx="24193500" cy="1778000"/>
          </a:xfrm>
        </p:grpSpPr>
        <p:pic>
          <p:nvPicPr>
            <p:cNvPr id="169"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70"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172" name="Shape 172"/>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pic>
        <p:nvPicPr>
          <p:cNvPr id="173" name="nrc2013.png"/>
          <p:cNvPicPr/>
          <p:nvPr/>
        </p:nvPicPr>
        <p:blipFill>
          <a:blip r:embed="rId4">
            <a:extLst/>
          </a:blip>
          <a:stretch>
            <a:fillRect/>
          </a:stretch>
        </p:blipFill>
        <p:spPr>
          <a:xfrm>
            <a:off x="114300" y="2235200"/>
            <a:ext cx="7963273" cy="11341100"/>
          </a:xfrm>
          <a:prstGeom prst="rect">
            <a:avLst/>
          </a:prstGeom>
          <a:ln w="12700">
            <a:miter lim="400000"/>
          </a:ln>
        </p:spPr>
      </p:pic>
      <p:pic>
        <p:nvPicPr>
          <p:cNvPr id="174" name="west_antarctic.jpg"/>
          <p:cNvPicPr/>
          <p:nvPr/>
        </p:nvPicPr>
        <p:blipFill>
          <a:blip r:embed="rId5">
            <a:extLst/>
          </a:blip>
          <a:stretch>
            <a:fillRect/>
          </a:stretch>
        </p:blipFill>
        <p:spPr>
          <a:xfrm>
            <a:off x="8229600" y="5003613"/>
            <a:ext cx="15798800" cy="8560211"/>
          </a:xfrm>
          <a:prstGeom prst="rect">
            <a:avLst/>
          </a:prstGeom>
          <a:ln w="12700">
            <a:miter lim="400000"/>
          </a:ln>
        </p:spPr>
      </p:pic>
      <p:sp>
        <p:nvSpPr>
          <p:cNvPr id="175" name="Shape 175"/>
          <p:cNvSpPr/>
          <p:nvPr/>
        </p:nvSpPr>
        <p:spPr>
          <a:xfrm>
            <a:off x="6299200" y="355600"/>
            <a:ext cx="18097500" cy="3352800"/>
          </a:xfrm>
          <a:prstGeom prst="wedgeEllipseCallout">
            <a:avLst>
              <a:gd name="adj1" fmla="val -8596"/>
              <a:gd name="adj2" fmla="val 243939"/>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12, 2014: A large section of the mighty West Antarctic ice sheet has begun falling apart ... That’s enough ice to raise global sea level by more than 15 ft. (4.6 m)</a:t>
            </a:r>
          </a:p>
        </p:txBody>
      </p:sp>
      <p:pic>
        <p:nvPicPr>
          <p:cNvPr id="176" name="20140518_uci.png"/>
          <p:cNvPicPr/>
          <p:nvPr/>
        </p:nvPicPr>
        <p:blipFill>
          <a:blip r:embed="rId6">
            <a:extLst/>
          </a:blip>
          <a:stretch>
            <a:fillRect/>
          </a:stretch>
        </p:blipFill>
        <p:spPr>
          <a:xfrm>
            <a:off x="8227483" y="2961639"/>
            <a:ext cx="14266334" cy="8559801"/>
          </a:xfrm>
          <a:prstGeom prst="rect">
            <a:avLst/>
          </a:prstGeom>
          <a:ln w="12700">
            <a:miter lim="400000"/>
          </a:ln>
        </p:spPr>
      </p:pic>
      <p:sp>
        <p:nvSpPr>
          <p:cNvPr id="177" name="Shape 177"/>
          <p:cNvSpPr/>
          <p:nvPr/>
        </p:nvSpPr>
        <p:spPr>
          <a:xfrm>
            <a:off x="6197600" y="3162300"/>
            <a:ext cx="17767300" cy="2730500"/>
          </a:xfrm>
          <a:prstGeom prst="wedgeEllipseCallout">
            <a:avLst>
              <a:gd name="adj1" fmla="val -20550"/>
              <a:gd name="adj2" fmla="val 123488"/>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18, 2014: The glaciers of Greenland are likely to retreat faster and further inland than anticipated ....</a:t>
            </a:r>
          </a:p>
        </p:txBody>
      </p:sp>
      <p:pic>
        <p:nvPicPr>
          <p:cNvPr id="178" name="20140527_osu.png"/>
          <p:cNvPicPr/>
          <p:nvPr/>
        </p:nvPicPr>
        <p:blipFill>
          <a:blip r:embed="rId7">
            <a:extLst/>
          </a:blip>
          <a:stretch>
            <a:fillRect/>
          </a:stretch>
        </p:blipFill>
        <p:spPr>
          <a:xfrm>
            <a:off x="8229919" y="4710387"/>
            <a:ext cx="14706601" cy="8802413"/>
          </a:xfrm>
          <a:prstGeom prst="rect">
            <a:avLst/>
          </a:prstGeom>
          <a:ln w="12700">
            <a:miter lim="400000"/>
          </a:ln>
        </p:spPr>
      </p:pic>
      <p:sp>
        <p:nvSpPr>
          <p:cNvPr id="179" name="Shape 179"/>
          <p:cNvSpPr/>
          <p:nvPr/>
        </p:nvSpPr>
        <p:spPr>
          <a:xfrm>
            <a:off x="9855200" y="8153400"/>
            <a:ext cx="13182600" cy="3073400"/>
          </a:xfrm>
          <a:prstGeom prst="wedgeEllipseCallout">
            <a:avLst>
              <a:gd name="adj1" fmla="val -46724"/>
              <a:gd name="adj2" fmla="val 88430"/>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28, 2014: During that time, the sea level on a global basis rose about 50 feet in just 350 years</a:t>
            </a:r>
          </a:p>
        </p:txBody>
      </p:sp>
      <p:pic>
        <p:nvPicPr>
          <p:cNvPr id="180" name="westantarctica_ers_1996-2008_lrg.jpg"/>
          <p:cNvPicPr/>
          <p:nvPr/>
        </p:nvPicPr>
        <p:blipFill>
          <a:blip r:embed="rId8">
            <a:extLst/>
          </a:blip>
          <a:stretch>
            <a:fillRect/>
          </a:stretch>
        </p:blipFill>
        <p:spPr>
          <a:xfrm>
            <a:off x="9569450" y="2398844"/>
            <a:ext cx="14795500" cy="11266158"/>
          </a:xfrm>
          <a:prstGeom prst="rect">
            <a:avLst/>
          </a:prstGeom>
          <a:ln w="12700">
            <a:miter lim="400000"/>
          </a:ln>
        </p:spPr>
      </p:pic>
      <p:pic>
        <p:nvPicPr>
          <p:cNvPr id="181" name="ngeo2167-f1.jpg"/>
          <p:cNvPicPr/>
          <p:nvPr/>
        </p:nvPicPr>
        <p:blipFill>
          <a:blip r:embed="rId9">
            <a:extLst/>
          </a:blip>
          <a:stretch>
            <a:fillRect/>
          </a:stretch>
        </p:blipFill>
        <p:spPr>
          <a:xfrm>
            <a:off x="9573938" y="2438400"/>
            <a:ext cx="13120962" cy="11442700"/>
          </a:xfrm>
          <a:prstGeom prst="rect">
            <a:avLst/>
          </a:prstGeom>
          <a:ln w="12700">
            <a:miter lim="400000"/>
          </a:ln>
        </p:spPr>
      </p:pic>
      <p:grpSp>
        <p:nvGrpSpPr>
          <p:cNvPr id="184" name="Group 184"/>
          <p:cNvGrpSpPr/>
          <p:nvPr/>
        </p:nvGrpSpPr>
        <p:grpSpPr>
          <a:xfrm>
            <a:off x="10154524" y="3672813"/>
            <a:ext cx="12583952" cy="10137687"/>
            <a:chOff x="0" y="0"/>
            <a:chExt cx="12583951" cy="10137686"/>
          </a:xfrm>
        </p:grpSpPr>
        <p:pic>
          <p:nvPicPr>
            <p:cNvPr id="182" name="nasa_greenland.tiff"/>
            <p:cNvPicPr/>
            <p:nvPr/>
          </p:nvPicPr>
          <p:blipFill>
            <a:blip r:embed="rId10">
              <a:extLst/>
            </a:blip>
            <a:stretch>
              <a:fillRect/>
            </a:stretch>
          </p:blipFill>
          <p:spPr>
            <a:xfrm>
              <a:off x="0" y="0"/>
              <a:ext cx="12583952" cy="10101238"/>
            </a:xfrm>
            <a:prstGeom prst="rect">
              <a:avLst/>
            </a:prstGeom>
            <a:ln w="12700" cap="flat">
              <a:noFill/>
              <a:miter lim="400000"/>
            </a:ln>
            <a:effectLst/>
          </p:spPr>
        </p:pic>
        <p:sp>
          <p:nvSpPr>
            <p:cNvPr id="183" name="Shape 183"/>
            <p:cNvSpPr/>
            <p:nvPr/>
          </p:nvSpPr>
          <p:spPr>
            <a:xfrm>
              <a:off x="8252340" y="2874319"/>
              <a:ext cx="4178423" cy="7263368"/>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185" name="Shape 185"/>
          <p:cNvSpPr/>
          <p:nvPr/>
        </p:nvSpPr>
        <p:spPr>
          <a:xfrm>
            <a:off x="6426200" y="482600"/>
            <a:ext cx="18097500" cy="3352800"/>
          </a:xfrm>
          <a:prstGeom prst="wedgeEllipseCallout">
            <a:avLst>
              <a:gd name="adj1" fmla="val -17844"/>
              <a:gd name="adj2" fmla="val 183005"/>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p>
            <a:pPr lvl="0" algn="ctr" defTabSz="1130300">
              <a:defRPr sz="1800"/>
            </a:pPr>
            <a:r>
              <a: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rPr>
              <a:t>August 29, 2015: “The critical question thus becomes: Is Greenland likely to lose even more ice than it’s currently losing per year — and could</a:t>
            </a:r>
            <a:r>
              <a:rPr sz="4800">
                <a:solidFill>
                  <a:srgbClr val="FFFFFF"/>
                </a:solidFill>
                <a:effectLst>
                  <a:outerShdw sx="100000" sy="100000" kx="0" ky="0" algn="b" rotWithShape="0" blurRad="25400" dist="23998" dir="2700000">
                    <a:srgbClr val="000000">
                      <a:alpha val="31034"/>
                    </a:srgbClr>
                  </a:outerShdw>
                </a:effectLst>
                <a:latin typeface="Gill Sans SemiBold"/>
                <a:ea typeface="Gill Sans SemiBold"/>
                <a:cs typeface="Gill Sans SemiBold"/>
                <a:sym typeface="Gill Sans SemiBold"/>
              </a:rPr>
              <a:t> </a:t>
            </a:r>
            <a:r>
              <a: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rPr>
              <a:t>Antarctica do the same?”</a:t>
            </a:r>
          </a:p>
        </p:txBody>
      </p:sp>
      <p:pic>
        <p:nvPicPr>
          <p:cNvPr id="186" name="hansenetal.tiff"/>
          <p:cNvPicPr/>
          <p:nvPr/>
        </p:nvPicPr>
        <p:blipFill>
          <a:blip r:embed="rId11">
            <a:extLst/>
          </a:blip>
          <a:stretch>
            <a:fillRect/>
          </a:stretch>
        </p:blipFill>
        <p:spPr>
          <a:xfrm>
            <a:off x="8281149" y="3332800"/>
            <a:ext cx="13600202" cy="10280467"/>
          </a:xfrm>
          <a:prstGeom prst="rect">
            <a:avLst/>
          </a:prstGeom>
          <a:ln w="12700">
            <a:miter lim="400000"/>
          </a:ln>
        </p:spPr>
      </p:pic>
      <p:sp>
        <p:nvSpPr>
          <p:cNvPr id="187" name="Shape 187"/>
          <p:cNvSpPr/>
          <p:nvPr/>
        </p:nvSpPr>
        <p:spPr>
          <a:xfrm>
            <a:off x="50800" y="3124200"/>
            <a:ext cx="18097500" cy="3352800"/>
          </a:xfrm>
          <a:prstGeom prst="wedgeEllipseCallout">
            <a:avLst>
              <a:gd name="adj1" fmla="val 31203"/>
              <a:gd name="adj2" fmla="val 97707"/>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p>
            <a:pPr lvl="0" algn="ctr" defTabSz="1130300">
              <a:defRPr sz="1800"/>
            </a:pPr>
            <a:r>
              <a: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rPr>
              <a:t>Hansen et al., 2015: “… Evidence … that 2</a:t>
            </a:r>
            <a:r>
              <a:rPr baseline="31999"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rPr>
              <a:t>o</a:t>
            </a:r>
            <a:r>
              <a: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rPr>
              <a:t>C global warming is highly dangerous.”</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74"/>
                                        </p:tgtEl>
                                        <p:attrNameLst>
                                          <p:attrName>style.visibility</p:attrName>
                                        </p:attrNameLst>
                                      </p:cBhvr>
                                      <p:to>
                                        <p:strVal val="visible"/>
                                      </p:to>
                                    </p:set>
                                    <p:animEffect filter="fade" transition="in">
                                      <p:cBhvr>
                                        <p:cTn id="7" dur="1000"/>
                                        <p:tgtEl>
                                          <p:spTgt spid="174"/>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175"/>
                                        </p:tgtEl>
                                        <p:attrNameLst>
                                          <p:attrName>style.visibility</p:attrName>
                                        </p:attrNameLst>
                                      </p:cBhvr>
                                      <p:to>
                                        <p:strVal val="visible"/>
                                      </p:to>
                                    </p:set>
                                    <p:anim calcmode="lin" valueType="num">
                                      <p:cBhvr>
                                        <p:cTn id="11" dur="1000" fill="hold"/>
                                        <p:tgtEl>
                                          <p:spTgt spid="175"/>
                                        </p:tgtEl>
                                        <p:attrNameLst>
                                          <p:attrName>ppt_w</p:attrName>
                                        </p:attrNameLst>
                                      </p:cBhvr>
                                      <p:tavLst>
                                        <p:tav tm="0">
                                          <p:val>
                                            <p:fltVal val="0"/>
                                          </p:val>
                                        </p:tav>
                                        <p:tav tm="100000">
                                          <p:val>
                                            <p:strVal val="#ppt_w"/>
                                          </p:val>
                                        </p:tav>
                                      </p:tavLst>
                                    </p:anim>
                                    <p:anim calcmode="lin" valueType="num">
                                      <p:cBhvr>
                                        <p:cTn id="12" dur="1000" fill="hold"/>
                                        <p:tgtEl>
                                          <p:spTgt spid="175"/>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nodeType="afterEffect" presetClass="entr" presetSubtype="0" presetID="10" grpId="3" fill="hold">
                                  <p:stCondLst>
                                    <p:cond delay="1000"/>
                                  </p:stCondLst>
                                  <p:iterate type="el" backwards="0">
                                    <p:tmAbs val="0"/>
                                  </p:iterate>
                                  <p:childTnLst>
                                    <p:set>
                                      <p:cBhvr>
                                        <p:cTn id="15" fill="hold"/>
                                        <p:tgtEl>
                                          <p:spTgt spid="180"/>
                                        </p:tgtEl>
                                        <p:attrNameLst>
                                          <p:attrName>style.visibility</p:attrName>
                                        </p:attrNameLst>
                                      </p:cBhvr>
                                      <p:to>
                                        <p:strVal val="visible"/>
                                      </p:to>
                                    </p:set>
                                    <p:animEffect filter="fade" transition="in">
                                      <p:cBhvr>
                                        <p:cTn id="16" dur="1000"/>
                                        <p:tgtEl>
                                          <p:spTgt spid="180"/>
                                        </p:tgtEl>
                                      </p:cBhvr>
                                    </p:animEffect>
                                  </p:childTnLst>
                                </p:cTn>
                              </p:par>
                            </p:childTnLst>
                          </p:cTn>
                        </p:par>
                        <p:par>
                          <p:cTn id="17" fill="hold">
                            <p:stCondLst>
                              <p:cond delay="4000"/>
                            </p:stCondLst>
                            <p:childTnLst>
                              <p:par>
                                <p:cTn id="18" nodeType="afterEffect" presetClass="exit" presetSubtype="0" presetID="1" grpId="4" fill="hold">
                                  <p:stCondLst>
                                    <p:cond delay="1000"/>
                                  </p:stCondLst>
                                  <p:iterate type="el" backwards="0">
                                    <p:tmAbs val="0"/>
                                  </p:iterate>
                                  <p:childTnLst>
                                    <p:set>
                                      <p:cBhvr>
                                        <p:cTn id="19" fill="hold">
                                          <p:stCondLst>
                                            <p:cond delay="0"/>
                                          </p:stCondLst>
                                        </p:cTn>
                                        <p:tgtEl>
                                          <p:spTgt spid="180"/>
                                        </p:tgtEl>
                                        <p:attrNameLst>
                                          <p:attrName>style.visibility</p:attrName>
                                        </p:attrNameLst>
                                      </p:cBhvr>
                                      <p:to>
                                        <p:strVal val="hidden"/>
                                      </p:to>
                                    </p:set>
                                  </p:childTnLst>
                                </p:cTn>
                              </p:par>
                            </p:childTnLst>
                          </p:cTn>
                        </p:par>
                        <p:par>
                          <p:cTn id="20" fill="hold">
                            <p:stCondLst>
                              <p:cond delay="5000"/>
                            </p:stCondLst>
                            <p:childTnLst>
                              <p:par>
                                <p:cTn id="21" nodeType="afterEffect" presetClass="entr" presetSubtype="0" presetID="10" grpId="5" fill="hold">
                                  <p:stCondLst>
                                    <p:cond delay="0"/>
                                  </p:stCondLst>
                                  <p:iterate type="el" backwards="0">
                                    <p:tmAbs val="0"/>
                                  </p:iterate>
                                  <p:childTnLst>
                                    <p:set>
                                      <p:cBhvr>
                                        <p:cTn id="22" fill="hold"/>
                                        <p:tgtEl>
                                          <p:spTgt spid="176"/>
                                        </p:tgtEl>
                                        <p:attrNameLst>
                                          <p:attrName>style.visibility</p:attrName>
                                        </p:attrNameLst>
                                      </p:cBhvr>
                                      <p:to>
                                        <p:strVal val="visible"/>
                                      </p:to>
                                    </p:set>
                                    <p:animEffect filter="fade" transition="in">
                                      <p:cBhvr>
                                        <p:cTn id="23" dur="1000"/>
                                        <p:tgtEl>
                                          <p:spTgt spid="176"/>
                                        </p:tgtEl>
                                      </p:cBhvr>
                                    </p:animEffect>
                                  </p:childTnLst>
                                </p:cTn>
                              </p:par>
                            </p:childTnLst>
                          </p:cTn>
                        </p:par>
                        <p:par>
                          <p:cTn id="24" fill="hold">
                            <p:stCondLst>
                              <p:cond delay="6000"/>
                            </p:stCondLst>
                            <p:childTnLst>
                              <p:par>
                                <p:cTn id="25" nodeType="afterEffect" presetClass="entr" presetSubtype="16" presetID="23" grpId="6" fill="hold">
                                  <p:stCondLst>
                                    <p:cond delay="0"/>
                                  </p:stCondLst>
                                  <p:iterate type="el" backwards="0">
                                    <p:tmAbs val="0"/>
                                  </p:iterate>
                                  <p:childTnLst>
                                    <p:set>
                                      <p:cBhvr>
                                        <p:cTn id="26" fill="hold"/>
                                        <p:tgtEl>
                                          <p:spTgt spid="177"/>
                                        </p:tgtEl>
                                        <p:attrNameLst>
                                          <p:attrName>style.visibility</p:attrName>
                                        </p:attrNameLst>
                                      </p:cBhvr>
                                      <p:to>
                                        <p:strVal val="visible"/>
                                      </p:to>
                                    </p:set>
                                    <p:anim calcmode="lin" valueType="num">
                                      <p:cBhvr>
                                        <p:cTn id="27" dur="1000" fill="hold"/>
                                        <p:tgtEl>
                                          <p:spTgt spid="177"/>
                                        </p:tgtEl>
                                        <p:attrNameLst>
                                          <p:attrName>ppt_w</p:attrName>
                                        </p:attrNameLst>
                                      </p:cBhvr>
                                      <p:tavLst>
                                        <p:tav tm="0">
                                          <p:val>
                                            <p:fltVal val="0"/>
                                          </p:val>
                                        </p:tav>
                                        <p:tav tm="100000">
                                          <p:val>
                                            <p:strVal val="#ppt_w"/>
                                          </p:val>
                                        </p:tav>
                                      </p:tavLst>
                                    </p:anim>
                                    <p:anim calcmode="lin" valueType="num">
                                      <p:cBhvr>
                                        <p:cTn id="28" dur="1000" fill="hold"/>
                                        <p:tgtEl>
                                          <p:spTgt spid="177"/>
                                        </p:tgtEl>
                                        <p:attrNameLst>
                                          <p:attrName>ppt_h</p:attrName>
                                        </p:attrNameLst>
                                      </p:cBhvr>
                                      <p:tavLst>
                                        <p:tav tm="0">
                                          <p:val>
                                            <p:fltVal val="0"/>
                                          </p:val>
                                        </p:tav>
                                        <p:tav tm="100000">
                                          <p:val>
                                            <p:strVal val="#ppt_h"/>
                                          </p:val>
                                        </p:tav>
                                      </p:tavLst>
                                    </p:anim>
                                  </p:childTnLst>
                                </p:cTn>
                              </p:par>
                            </p:childTnLst>
                          </p:cTn>
                        </p:par>
                        <p:par>
                          <p:cTn id="29" fill="hold">
                            <p:stCondLst>
                              <p:cond delay="7000"/>
                            </p:stCondLst>
                            <p:childTnLst>
                              <p:par>
                                <p:cTn id="30" nodeType="afterEffect" presetClass="entr" presetSubtype="0" presetID="10" grpId="7" fill="hold">
                                  <p:stCondLst>
                                    <p:cond delay="1000"/>
                                  </p:stCondLst>
                                  <p:iterate type="el" backwards="0">
                                    <p:tmAbs val="0"/>
                                  </p:iterate>
                                  <p:childTnLst>
                                    <p:set>
                                      <p:cBhvr>
                                        <p:cTn id="31" fill="hold"/>
                                        <p:tgtEl>
                                          <p:spTgt spid="181"/>
                                        </p:tgtEl>
                                        <p:attrNameLst>
                                          <p:attrName>style.visibility</p:attrName>
                                        </p:attrNameLst>
                                      </p:cBhvr>
                                      <p:to>
                                        <p:strVal val="visible"/>
                                      </p:to>
                                    </p:set>
                                    <p:animEffect filter="fade" transition="in">
                                      <p:cBhvr>
                                        <p:cTn id="32" dur="1000"/>
                                        <p:tgtEl>
                                          <p:spTgt spid="181"/>
                                        </p:tgtEl>
                                      </p:cBhvr>
                                    </p:animEffect>
                                  </p:childTnLst>
                                </p:cTn>
                              </p:par>
                            </p:childTnLst>
                          </p:cTn>
                        </p:par>
                        <p:par>
                          <p:cTn id="33" fill="hold">
                            <p:stCondLst>
                              <p:cond delay="9000"/>
                            </p:stCondLst>
                            <p:childTnLst>
                              <p:par>
                                <p:cTn id="34" nodeType="afterEffect" presetClass="exit" presetSubtype="0" presetID="1" grpId="8" fill="hold">
                                  <p:stCondLst>
                                    <p:cond delay="1000"/>
                                  </p:stCondLst>
                                  <p:iterate type="el" backwards="0">
                                    <p:tmAbs val="0"/>
                                  </p:iterate>
                                  <p:childTnLst>
                                    <p:set>
                                      <p:cBhvr>
                                        <p:cTn id="35" fill="hold">
                                          <p:stCondLst>
                                            <p:cond delay="0"/>
                                          </p:stCondLst>
                                        </p:cTn>
                                        <p:tgtEl>
                                          <p:spTgt spid="181"/>
                                        </p:tgtEl>
                                        <p:attrNameLst>
                                          <p:attrName>style.visibility</p:attrName>
                                        </p:attrNameLst>
                                      </p:cBhvr>
                                      <p:to>
                                        <p:strVal val="hidden"/>
                                      </p:to>
                                    </p:set>
                                  </p:childTnLst>
                                </p:cTn>
                              </p:par>
                            </p:childTnLst>
                          </p:cTn>
                        </p:par>
                        <p:par>
                          <p:cTn id="36" fill="hold">
                            <p:stCondLst>
                              <p:cond delay="10000"/>
                            </p:stCondLst>
                            <p:childTnLst>
                              <p:par>
                                <p:cTn id="37" nodeType="afterEffect" presetClass="entr" presetSubtype="0" presetID="10" grpId="9" fill="hold">
                                  <p:stCondLst>
                                    <p:cond delay="0"/>
                                  </p:stCondLst>
                                  <p:iterate type="el" backwards="0">
                                    <p:tmAbs val="0"/>
                                  </p:iterate>
                                  <p:childTnLst>
                                    <p:set>
                                      <p:cBhvr>
                                        <p:cTn id="38" fill="hold"/>
                                        <p:tgtEl>
                                          <p:spTgt spid="178"/>
                                        </p:tgtEl>
                                        <p:attrNameLst>
                                          <p:attrName>style.visibility</p:attrName>
                                        </p:attrNameLst>
                                      </p:cBhvr>
                                      <p:to>
                                        <p:strVal val="visible"/>
                                      </p:to>
                                    </p:set>
                                    <p:animEffect filter="fade" transition="in">
                                      <p:cBhvr>
                                        <p:cTn id="39" dur="1000"/>
                                        <p:tgtEl>
                                          <p:spTgt spid="178"/>
                                        </p:tgtEl>
                                      </p:cBhvr>
                                    </p:animEffect>
                                  </p:childTnLst>
                                </p:cTn>
                              </p:par>
                            </p:childTnLst>
                          </p:cTn>
                        </p:par>
                        <p:par>
                          <p:cTn id="40" fill="hold">
                            <p:stCondLst>
                              <p:cond delay="11000"/>
                            </p:stCondLst>
                            <p:childTnLst>
                              <p:par>
                                <p:cTn id="41" nodeType="afterEffect" presetClass="entr" presetSubtype="16" presetID="23" grpId="10" fill="hold">
                                  <p:stCondLst>
                                    <p:cond delay="0"/>
                                  </p:stCondLst>
                                  <p:iterate type="el" backwards="0">
                                    <p:tmAbs val="0"/>
                                  </p:iterate>
                                  <p:childTnLst>
                                    <p:set>
                                      <p:cBhvr>
                                        <p:cTn id="42" fill="hold"/>
                                        <p:tgtEl>
                                          <p:spTgt spid="179"/>
                                        </p:tgtEl>
                                        <p:attrNameLst>
                                          <p:attrName>style.visibility</p:attrName>
                                        </p:attrNameLst>
                                      </p:cBhvr>
                                      <p:to>
                                        <p:strVal val="visible"/>
                                      </p:to>
                                    </p:set>
                                    <p:anim calcmode="lin" valueType="num">
                                      <p:cBhvr>
                                        <p:cTn id="43" dur="1000" fill="hold"/>
                                        <p:tgtEl>
                                          <p:spTgt spid="179"/>
                                        </p:tgtEl>
                                        <p:attrNameLst>
                                          <p:attrName>ppt_w</p:attrName>
                                        </p:attrNameLst>
                                      </p:cBhvr>
                                      <p:tavLst>
                                        <p:tav tm="0">
                                          <p:val>
                                            <p:fltVal val="0"/>
                                          </p:val>
                                        </p:tav>
                                        <p:tav tm="100000">
                                          <p:val>
                                            <p:strVal val="#ppt_w"/>
                                          </p:val>
                                        </p:tav>
                                      </p:tavLst>
                                    </p:anim>
                                    <p:anim calcmode="lin" valueType="num">
                                      <p:cBhvr>
                                        <p:cTn id="44" dur="1000" fill="hold"/>
                                        <p:tgtEl>
                                          <p:spTgt spid="179"/>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nodeType="clickEffect" presetClass="entr" presetSubtype="0" presetID="10" grpId="11" fill="hold">
                                  <p:stCondLst>
                                    <p:cond delay="0"/>
                                  </p:stCondLst>
                                  <p:iterate type="el" backwards="0">
                                    <p:tmAbs val="0"/>
                                  </p:iterate>
                                  <p:childTnLst>
                                    <p:set>
                                      <p:cBhvr>
                                        <p:cTn id="48" fill="hold"/>
                                        <p:tgtEl>
                                          <p:spTgt spid="184"/>
                                        </p:tgtEl>
                                        <p:attrNameLst>
                                          <p:attrName>style.visibility</p:attrName>
                                        </p:attrNameLst>
                                      </p:cBhvr>
                                      <p:to>
                                        <p:strVal val="visible"/>
                                      </p:to>
                                    </p:set>
                                    <p:animEffect filter="fade" transition="in">
                                      <p:cBhvr>
                                        <p:cTn id="49" dur="1000"/>
                                        <p:tgtEl>
                                          <p:spTgt spid="184"/>
                                        </p:tgtEl>
                                      </p:cBhvr>
                                    </p:animEffect>
                                  </p:childTnLst>
                                </p:cTn>
                              </p:par>
                            </p:childTnLst>
                          </p:cTn>
                        </p:par>
                        <p:par>
                          <p:cTn id="50" fill="hold">
                            <p:stCondLst>
                              <p:cond delay="1000"/>
                            </p:stCondLst>
                            <p:childTnLst>
                              <p:par>
                                <p:cTn id="51" nodeType="afterEffect" presetClass="entr" presetSubtype="16" presetID="23" grpId="12" fill="hold">
                                  <p:stCondLst>
                                    <p:cond delay="0"/>
                                  </p:stCondLst>
                                  <p:iterate type="el" backwards="0">
                                    <p:tmAbs val="0"/>
                                  </p:iterate>
                                  <p:childTnLst>
                                    <p:set>
                                      <p:cBhvr>
                                        <p:cTn id="52" fill="hold"/>
                                        <p:tgtEl>
                                          <p:spTgt spid="185"/>
                                        </p:tgtEl>
                                        <p:attrNameLst>
                                          <p:attrName>style.visibility</p:attrName>
                                        </p:attrNameLst>
                                      </p:cBhvr>
                                      <p:to>
                                        <p:strVal val="visible"/>
                                      </p:to>
                                    </p:set>
                                    <p:anim calcmode="lin" valueType="num">
                                      <p:cBhvr>
                                        <p:cTn id="53" dur="1000" fill="hold"/>
                                        <p:tgtEl>
                                          <p:spTgt spid="185"/>
                                        </p:tgtEl>
                                        <p:attrNameLst>
                                          <p:attrName>ppt_w</p:attrName>
                                        </p:attrNameLst>
                                      </p:cBhvr>
                                      <p:tavLst>
                                        <p:tav tm="0">
                                          <p:val>
                                            <p:fltVal val="0"/>
                                          </p:val>
                                        </p:tav>
                                        <p:tav tm="100000">
                                          <p:val>
                                            <p:strVal val="#ppt_w"/>
                                          </p:val>
                                        </p:tav>
                                      </p:tavLst>
                                    </p:anim>
                                    <p:anim calcmode="lin" valueType="num">
                                      <p:cBhvr>
                                        <p:cTn id="54" dur="1000" fill="hold"/>
                                        <p:tgtEl>
                                          <p:spTgt spid="185"/>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nodeType="clickEffect" presetClass="entr" presetSubtype="0" presetID="10" grpId="13" fill="hold">
                                  <p:stCondLst>
                                    <p:cond delay="0"/>
                                  </p:stCondLst>
                                  <p:iterate type="el" backwards="0">
                                    <p:tmAbs val="0"/>
                                  </p:iterate>
                                  <p:childTnLst>
                                    <p:set>
                                      <p:cBhvr>
                                        <p:cTn id="58" fill="hold"/>
                                        <p:tgtEl>
                                          <p:spTgt spid="186"/>
                                        </p:tgtEl>
                                        <p:attrNameLst>
                                          <p:attrName>style.visibility</p:attrName>
                                        </p:attrNameLst>
                                      </p:cBhvr>
                                      <p:to>
                                        <p:strVal val="visible"/>
                                      </p:to>
                                    </p:set>
                                    <p:animEffect filter="fade" transition="in">
                                      <p:cBhvr>
                                        <p:cTn id="59" dur="1000"/>
                                        <p:tgtEl>
                                          <p:spTgt spid="186"/>
                                        </p:tgtEl>
                                      </p:cBhvr>
                                    </p:animEffect>
                                  </p:childTnLst>
                                </p:cTn>
                              </p:par>
                            </p:childTnLst>
                          </p:cTn>
                        </p:par>
                        <p:par>
                          <p:cTn id="60" fill="hold">
                            <p:stCondLst>
                              <p:cond delay="1000"/>
                            </p:stCondLst>
                            <p:childTnLst>
                              <p:par>
                                <p:cTn id="61" nodeType="afterEffect" presetClass="entr" presetSubtype="16" presetID="23" grpId="14" fill="hold">
                                  <p:stCondLst>
                                    <p:cond delay="0"/>
                                  </p:stCondLst>
                                  <p:iterate type="el" backwards="0">
                                    <p:tmAbs val="0"/>
                                  </p:iterate>
                                  <p:childTnLst>
                                    <p:set>
                                      <p:cBhvr>
                                        <p:cTn id="62" fill="hold"/>
                                        <p:tgtEl>
                                          <p:spTgt spid="187"/>
                                        </p:tgtEl>
                                        <p:attrNameLst>
                                          <p:attrName>style.visibility</p:attrName>
                                        </p:attrNameLst>
                                      </p:cBhvr>
                                      <p:to>
                                        <p:strVal val="visible"/>
                                      </p:to>
                                    </p:set>
                                    <p:anim calcmode="lin" valueType="num">
                                      <p:cBhvr>
                                        <p:cTn id="63" dur="1000" fill="hold"/>
                                        <p:tgtEl>
                                          <p:spTgt spid="187"/>
                                        </p:tgtEl>
                                        <p:attrNameLst>
                                          <p:attrName>ppt_w</p:attrName>
                                        </p:attrNameLst>
                                      </p:cBhvr>
                                      <p:tavLst>
                                        <p:tav tm="0">
                                          <p:val>
                                            <p:fltVal val="0"/>
                                          </p:val>
                                        </p:tav>
                                        <p:tav tm="100000">
                                          <p:val>
                                            <p:strVal val="#ppt_w"/>
                                          </p:val>
                                        </p:tav>
                                      </p:tavLst>
                                    </p:anim>
                                    <p:anim calcmode="lin" valueType="num">
                                      <p:cBhvr>
                                        <p:cTn id="64" dur="1000" fill="hold"/>
                                        <p:tgtEl>
                                          <p:spTgt spid="1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1"/>
      <p:bldP build="whole" bldLvl="1" animBg="1" rev="0" advAuto="0" spid="177" grpId="6"/>
      <p:bldP build="whole" bldLvl="1" animBg="1" rev="0" advAuto="0" spid="186" grpId="13"/>
      <p:bldP build="whole" bldLvl="1" animBg="1" rev="0" advAuto="0" spid="185" grpId="12"/>
      <p:bldP build="whole" bldLvl="1" animBg="1" rev="0" advAuto="0" spid="180" grpId="3"/>
      <p:bldP build="whole" bldLvl="1" animBg="1" rev="0" advAuto="0" spid="175" grpId="2"/>
      <p:bldP build="whole" bldLvl="1" animBg="1" rev="0" advAuto="0" spid="180" grpId="4"/>
      <p:bldP build="whole" bldLvl="1" animBg="1" rev="0" advAuto="0" spid="187" grpId="14"/>
      <p:bldP build="whole" bldLvl="1" animBg="1" rev="0" advAuto="0" spid="179" grpId="10"/>
      <p:bldP build="whole" bldLvl="1" animBg="1" rev="0" advAuto="0" spid="178" grpId="9"/>
      <p:bldP build="whole" bldLvl="1" animBg="1" rev="0" advAuto="0" spid="176" grpId="5"/>
      <p:bldP build="whole" bldLvl="1" animBg="1" rev="0" advAuto="0" spid="181" grpId="7"/>
      <p:bldP build="whole" bldLvl="1" animBg="1" rev="0" advAuto="0" spid="184" grpId="11"/>
      <p:bldP build="whole" bldLvl="1" animBg="1" rev="0" advAuto="0" spid="181" grpId="8"/>
    </p:bldLst>
  </p:timing>
</p:sld>
</file>

<file path=ppt/theme/theme1.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